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3" r:id="rId5"/>
  </p:sldMasterIdLst>
  <p:notesMasterIdLst>
    <p:notesMasterId r:id="rId13"/>
  </p:notesMasterIdLst>
  <p:sldIdLst>
    <p:sldId id="2147376469" r:id="rId6"/>
    <p:sldId id="2147376471" r:id="rId7"/>
    <p:sldId id="2147376468" r:id="rId8"/>
    <p:sldId id="2147376465" r:id="rId9"/>
    <p:sldId id="2147376477" r:id="rId10"/>
    <p:sldId id="2147376476" r:id="rId11"/>
    <p:sldId id="2147376473" r:id="rId12"/>
  </p:sldIdLst>
  <p:sldSz cx="12192000" cy="6858000"/>
  <p:notesSz cx="7104063" cy="10234613"/>
  <p:embeddedFontLst>
    <p:embeddedFont>
      <p:font typeface="Jost Medium" panose="020B0604020202020204" charset="0"/>
      <p:regular r:id="rId14"/>
      <p: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FF"/>
    <a:srgbClr val="F4D6E8"/>
    <a:srgbClr val="E68FD8"/>
    <a:srgbClr val="6CBEB1"/>
    <a:srgbClr val="34756C"/>
    <a:srgbClr val="3D9E8A"/>
    <a:srgbClr val="4200BC"/>
    <a:srgbClr val="801F78"/>
    <a:srgbClr val="6016CF"/>
    <a:srgbClr val="E9D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D620B-9F08-4347-8605-1C66A070E469}" v="1276" dt="2023-06-20T19:22:03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7850" autoAdjust="0"/>
  </p:normalViewPr>
  <p:slideViewPr>
    <p:cSldViewPr snapToGrid="0">
      <p:cViewPr varScale="1">
        <p:scale>
          <a:sx n="37" d="100"/>
          <a:sy n="37" d="100"/>
        </p:scale>
        <p:origin x="23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b="0" i="0">
                <a:latin typeface="Open Sans" panose="020B0606030504020204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b="0" i="0">
                <a:latin typeface="Open Sans" panose="020B0606030504020204" pitchFamily="34" charset="0"/>
              </a:defRPr>
            </a:lvl1pPr>
          </a:lstStyle>
          <a:p>
            <a:fld id="{8ACF8DD1-1E9F-004B-8903-616AA4364D47}" type="datetimeFigureOut">
              <a:rPr lang="sv-SE" smtClean="0"/>
              <a:pPr/>
              <a:t>2023-06-26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b="0" i="0">
                <a:latin typeface="Open Sans" panose="020B0606030504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b="0" i="0">
                <a:latin typeface="Open Sans" panose="020B0606030504020204" pitchFamily="34" charset="0"/>
              </a:defRPr>
            </a:lvl1pPr>
          </a:lstStyle>
          <a:p>
            <a:fld id="{7498FEFD-A0F9-9E4D-9E52-69404C8A71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64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Ett försök till beskrivning av Impact Innovation i kort format.</a:t>
            </a:r>
          </a:p>
          <a:p>
            <a:endParaRPr lang="sv-SE" dirty="0"/>
          </a:p>
          <a:p>
            <a:r>
              <a:rPr lang="sv-SE" dirty="0"/>
              <a:t>Anledningen är den oro som finns hos aktörerna avseende programkontorsutlysningen: att vald statsstödsgrund gör att viktiga aktörer (SMFs, offentlig sektor, akademi och civilsamhället) kan få svårt att delta i programkontoren. Man är rädd att viktiga aktörer ”hamnar utanför”.</a:t>
            </a:r>
          </a:p>
          <a:p>
            <a:endParaRPr lang="sv-SE" dirty="0"/>
          </a:p>
          <a:p>
            <a:r>
              <a:rPr lang="sv-SE" dirty="0"/>
              <a:t>Avsikten är att visa att det viktiga inte är programkontorens sammansättning, utan </a:t>
            </a:r>
            <a:r>
              <a:rPr lang="sv-SE" i="1" dirty="0"/>
              <a:t>hur</a:t>
            </a:r>
            <a:r>
              <a:rPr lang="sv-SE" dirty="0"/>
              <a:t> </a:t>
            </a:r>
            <a:r>
              <a:rPr lang="sv-SE" i="1" dirty="0"/>
              <a:t>programinsatserna sätts och läggs upp</a:t>
            </a:r>
            <a:r>
              <a:rPr lang="sv-SE" dirty="0"/>
              <a:t>. Bulken av de medel som Energimyndigheten, Formas och Vinnova satsar på Impact Innovation ligger i programinsatserna, och där kan olika statsstödsgrunder användas vilket öppnar för fler aktörer att delta. </a:t>
            </a:r>
          </a:p>
          <a:p>
            <a:endParaRPr lang="sv-SE" dirty="0"/>
          </a:p>
          <a:p>
            <a:r>
              <a:rPr lang="sv-SE" dirty="0"/>
              <a:t>Det intressanta är alltså hur agendan sätts för programmen som helhet och vilka aktörer som deltar i det arbetet.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7498FEFD-A0F9-9E4D-9E52-69404C8A7140}" type="slidenum">
              <a:rPr lang="sv-SE">
                <a:solidFill>
                  <a:prstClr val="black"/>
                </a:solidFill>
              </a:rPr>
              <a:pPr defTabSz="990478">
                <a:defRPr/>
              </a:pPr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5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04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/>
              <a:t>Vi vill att </a:t>
            </a:r>
            <a:r>
              <a:rPr lang="sv-SE" sz="1100" err="1"/>
              <a:t>Impact</a:t>
            </a:r>
            <a:r>
              <a:rPr lang="sv-SE" sz="1100"/>
              <a:t> accelererar omställningen inom dessa utmaningsområden. </a:t>
            </a:r>
          </a:p>
          <a:p>
            <a:pPr marL="0" marR="0" lvl="0" indent="0" algn="l" defTabSz="9904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444444"/>
                </a:solidFill>
              </a:rPr>
              <a:t>Vi tror att det kräver en bred samling runt ett antal missions.</a:t>
            </a:r>
          </a:p>
          <a:p>
            <a:pPr marL="0" marR="0" lvl="0" indent="0" algn="l" defTabSz="9904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444444"/>
                </a:solidFill>
              </a:rPr>
              <a:t>Vi tror att många olika aktiviteter behöver utföras som bidrar till varje mission.</a:t>
            </a:r>
          </a:p>
          <a:p>
            <a:pPr marL="0" marR="0" lvl="0" indent="0" algn="l" defTabSz="9904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100">
              <a:solidFill>
                <a:srgbClr val="444444"/>
              </a:solidFill>
            </a:endParaRPr>
          </a:p>
          <a:p>
            <a:pPr marL="0" marR="0" lvl="0" indent="0" algn="l" defTabSz="9904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444444"/>
                </a:solidFill>
              </a:rPr>
              <a:t>Vi har därför en budget avsatt för att finansiera dels arbetet med att forma/ koordinera aktörer runt några missions, och dels för att finansiera konkreta aktiviteter.</a:t>
            </a:r>
          </a:p>
          <a:p>
            <a:pPr marL="0" marR="0" lvl="0" indent="0" algn="l" defTabSz="9904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100">
              <a:solidFill>
                <a:srgbClr val="444444"/>
              </a:solidFill>
            </a:endParaRPr>
          </a:p>
          <a:p>
            <a:pPr marL="0" marR="0" lvl="0" indent="0" algn="l" defTabSz="9904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444444"/>
                </a:solidFill>
              </a:rPr>
              <a:t>Hur ska detta fungera i praktiken?</a:t>
            </a:r>
            <a:endParaRPr lang="en-US" sz="1100">
              <a:solidFill>
                <a:srgbClr val="444444"/>
              </a:solidFill>
            </a:endParaRPr>
          </a:p>
          <a:p>
            <a:pPr defTabSz="990478" fontAlgn="base">
              <a:defRPr/>
            </a:pPr>
            <a:endParaRPr lang="en-US" sz="1200">
              <a:solidFill>
                <a:srgbClr val="4444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FA539-3A7C-4544-B7FA-482E7295915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Vi har även en utlysnings 2026 när fler program/ missions tillkommer.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7498FEFD-A0F9-9E4D-9E52-69404C8A7140}" type="slidenum">
              <a:rPr lang="sv-SE">
                <a:solidFill>
                  <a:prstClr val="black"/>
                </a:solidFill>
              </a:rPr>
              <a:pPr defTabSz="990478">
                <a:defRPr/>
              </a:pPr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8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Mittenexemplet är </a:t>
            </a:r>
            <a:r>
              <a:rPr lang="sv-SE" b="1" i="1" dirty="0"/>
              <a:t>generellt</a:t>
            </a:r>
            <a:r>
              <a:rPr lang="sv-SE" b="1" dirty="0"/>
              <a:t> inte att rekommendera. </a:t>
            </a:r>
            <a:r>
              <a:rPr lang="sv-SE" b="0" dirty="0"/>
              <a:t>Det kan leda till en till en av två oönskade situationer: 1) Ett stort och svår-koordinerat programkontor, eller 2) en mindre grupp projektparter som kan få svårt att arbeta trovärdigt mot sin mission </a:t>
            </a:r>
            <a:r>
              <a:rPr lang="sv-SE" b="0" dirty="0" err="1"/>
              <a:t>pga</a:t>
            </a:r>
            <a:r>
              <a:rPr lang="sv-SE" b="0" dirty="0"/>
              <a:t> att viktiga aktörer saknas. Realismen i ett sådant upplägg beror dock på mission och programupplägg.</a:t>
            </a:r>
            <a:br>
              <a:rPr lang="sv-SE" b="1" dirty="0"/>
            </a:br>
            <a:endParaRPr lang="sv-SE" b="1" dirty="0"/>
          </a:p>
          <a:p>
            <a:r>
              <a:rPr lang="sv-SE" b="1" dirty="0"/>
              <a:t>Angående medfinansiering av projektkontor: om en offentlig organisation vill gå in som finansiär behöver man undersöka att finansieringen inte utgör statsstöd. </a:t>
            </a:r>
            <a:r>
              <a:rPr lang="sv-SE" dirty="0"/>
              <a:t>Det kan finnas svårigheter för offentlig sektor att medfinansiera, men behöver inte göra 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8FEFD-A0F9-9E4D-9E52-69404C8A714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83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7498FEFD-A0F9-9E4D-9E52-69404C8A7140}" type="slidenum">
              <a:rPr lang="sv-SE">
                <a:solidFill>
                  <a:prstClr val="black"/>
                </a:solidFill>
              </a:rPr>
              <a:pPr defTabSz="990478">
                <a:defRPr/>
              </a:pPr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7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AFB3DA-CE4D-6DAD-8403-5A5D8F668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1533851"/>
            <a:ext cx="8786446" cy="3790298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BAAE99-1858-988B-874B-46454CE90A02}"/>
              </a:ext>
            </a:extLst>
          </p:cNvPr>
          <p:cNvSpPr/>
          <p:nvPr userDrawn="1"/>
        </p:nvSpPr>
        <p:spPr>
          <a:xfrm>
            <a:off x="0" y="-1137138"/>
            <a:ext cx="7080738" cy="98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Lägg till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bildbakgrund genom att högerklicka på </a:t>
            </a:r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(bilden)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och välj ”Formatera bakgrund”/”Format Background”. Välj ”Bild eller mönsterfyllning”/”Pictrure or texture fill” under fliken ”Fill” (färghinken). Klicka på ”välj”/”insert” för att välja bild.</a:t>
            </a:r>
          </a:p>
        </p:txBody>
      </p:sp>
      <p:pic>
        <p:nvPicPr>
          <p:cNvPr id="3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19CFC-782C-F342-2963-E357F772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99000" y="-1137138"/>
            <a:ext cx="3937000" cy="3797300"/>
          </a:xfrm>
          <a:prstGeom prst="rect">
            <a:avLst/>
          </a:prstGeom>
        </p:spPr>
      </p:pic>
      <p:sp>
        <p:nvSpPr>
          <p:cNvPr id="16" name="Bild 13">
            <a:extLst>
              <a:ext uri="{FF2B5EF4-FFF2-40B4-BE49-F238E27FC236}">
                <a16:creationId xmlns:a16="http://schemas.microsoft.com/office/drawing/2014/main" id="{04A1DCE6-F625-6310-73A7-045BED3861DC}"/>
              </a:ext>
            </a:extLst>
          </p:cNvPr>
          <p:cNvSpPr/>
          <p:nvPr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B226B24-B922-E0C1-48EC-B696B533A6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4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7E9BC135-0753-866A-0517-E1B3E10F54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D5D793-C585-DAA7-E5D8-4BDBBB553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6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- alt. intr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3BAF214-7C55-EF81-F1F4-EB74A82C1F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96" y="3014354"/>
            <a:ext cx="6624408" cy="8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- alt. introbild m. mynd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23CCCD09-4FFE-568D-D432-24FE6216B989}"/>
              </a:ext>
            </a:extLst>
          </p:cNvPr>
          <p:cNvGrpSpPr/>
          <p:nvPr userDrawn="1"/>
        </p:nvGrpSpPr>
        <p:grpSpPr>
          <a:xfrm>
            <a:off x="1157896" y="2576184"/>
            <a:ext cx="9876208" cy="1705632"/>
            <a:chOff x="960820" y="2528889"/>
            <a:chExt cx="9876208" cy="1705632"/>
          </a:xfrm>
        </p:grpSpPr>
        <p:pic>
          <p:nvPicPr>
            <p:cNvPr id="13" name="Bild 12">
              <a:extLst>
                <a:ext uri="{FF2B5EF4-FFF2-40B4-BE49-F238E27FC236}">
                  <a16:creationId xmlns:a16="http://schemas.microsoft.com/office/drawing/2014/main" id="{A9D14DEF-C565-B590-130F-010DA2F0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0820" y="2528889"/>
              <a:ext cx="9876208" cy="1705632"/>
            </a:xfrm>
            <a:prstGeom prst="rect">
              <a:avLst/>
            </a:prstGeom>
          </p:spPr>
        </p:pic>
        <p:pic>
          <p:nvPicPr>
            <p:cNvPr id="14" name="Picture 4" descr="Logo&#10;&#10;Description automatically generated">
              <a:extLst>
                <a:ext uri="{FF2B5EF4-FFF2-40B4-BE49-F238E27FC236}">
                  <a16:creationId xmlns:a16="http://schemas.microsoft.com/office/drawing/2014/main" id="{C762FD9E-74B4-E525-197F-6DF5225BF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0738" y="3847481"/>
              <a:ext cx="6067264" cy="387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62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+ logga m. mynd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1EA7D4B6-2D91-B859-0992-532902118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"/>
            <a:ext cx="12268199" cy="6938833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9B46D50F-0E9D-63BF-2B0D-8E5890D4B471}"/>
              </a:ext>
            </a:extLst>
          </p:cNvPr>
          <p:cNvGrpSpPr/>
          <p:nvPr userDrawn="1"/>
        </p:nvGrpSpPr>
        <p:grpSpPr>
          <a:xfrm>
            <a:off x="1157896" y="2576184"/>
            <a:ext cx="9876208" cy="1705632"/>
            <a:chOff x="960820" y="2528889"/>
            <a:chExt cx="9876208" cy="1705632"/>
          </a:xfrm>
        </p:grpSpPr>
        <p:pic>
          <p:nvPicPr>
            <p:cNvPr id="6" name="Bild 5">
              <a:extLst>
                <a:ext uri="{FF2B5EF4-FFF2-40B4-BE49-F238E27FC236}">
                  <a16:creationId xmlns:a16="http://schemas.microsoft.com/office/drawing/2014/main" id="{C29DCEA1-CCA9-E691-3ACA-F08FC31F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0820" y="2528889"/>
              <a:ext cx="9876208" cy="1705632"/>
            </a:xfrm>
            <a:prstGeom prst="rect">
              <a:avLst/>
            </a:prstGeom>
          </p:spPr>
        </p:pic>
        <p:pic>
          <p:nvPicPr>
            <p:cNvPr id="8" name="Picture 4" descr="Logo&#10;&#10;Description automatically generated">
              <a:extLst>
                <a:ext uri="{FF2B5EF4-FFF2-40B4-BE49-F238E27FC236}">
                  <a16:creationId xmlns:a16="http://schemas.microsoft.com/office/drawing/2014/main" id="{2688666F-B125-4E19-156D-17F46FF58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0738" y="3847481"/>
              <a:ext cx="6067264" cy="387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780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91F56D08-F7F7-CCD1-426F-3158F301D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0" y="0"/>
            <a:ext cx="12268199" cy="6938833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E53EFF1-D4F7-558B-18AA-F87D41914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1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AFB3DA-CE4D-6DAD-8403-5A5D8F668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1533851"/>
            <a:ext cx="8786446" cy="3790298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BAAE99-1858-988B-874B-46454CE90A02}"/>
              </a:ext>
            </a:extLst>
          </p:cNvPr>
          <p:cNvSpPr/>
          <p:nvPr userDrawn="1"/>
        </p:nvSpPr>
        <p:spPr>
          <a:xfrm>
            <a:off x="0" y="-1137138"/>
            <a:ext cx="7080738" cy="98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Lägg till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bildbakgrund genom att högerklicka på </a:t>
            </a:r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(bilden)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och välj ”Formatera bakgrund”/”Format Background”. Välj ”Bild eller mönsterfyllning”/”Pictrure or texture fill” under fliken ”Fill” (färghinken). Klicka på ”välj”/”insert” för att välja bild.</a:t>
            </a:r>
          </a:p>
        </p:txBody>
      </p:sp>
      <p:pic>
        <p:nvPicPr>
          <p:cNvPr id="3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19CFC-782C-F342-2963-E357F772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99000" y="-1137138"/>
            <a:ext cx="3937000" cy="3797300"/>
          </a:xfrm>
          <a:prstGeom prst="rect">
            <a:avLst/>
          </a:prstGeom>
        </p:spPr>
      </p:pic>
      <p:sp>
        <p:nvSpPr>
          <p:cNvPr id="16" name="Bild 13">
            <a:extLst>
              <a:ext uri="{FF2B5EF4-FFF2-40B4-BE49-F238E27FC236}">
                <a16:creationId xmlns:a16="http://schemas.microsoft.com/office/drawing/2014/main" id="{04A1DCE6-F625-6310-73A7-045BED3861DC}"/>
              </a:ext>
            </a:extLst>
          </p:cNvPr>
          <p:cNvSpPr/>
          <p:nvPr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B226B24-B922-E0C1-48EC-B696B533A6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lila">
    <p:bg>
      <p:bgPr>
        <a:solidFill>
          <a:srgbClr val="801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54013F57-3AED-717A-B26B-2E3DF74D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3336E3-79B7-683D-21B4-BD6049B6B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6E0C92D-9A44-0A5D-24CF-3CB7B94DA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93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grön">
    <p:bg>
      <p:bgPr>
        <a:solidFill>
          <a:srgbClr val="347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A368C20-B91E-F897-D545-53EF8132D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4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E53EFF1-D4F7-558B-18AA-F87D41914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61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85EFE88-CD53-3216-CA46-8C452416E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6612924" cy="39782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91643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lila">
    <p:bg>
      <p:bgPr>
        <a:solidFill>
          <a:srgbClr val="801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54013F57-3AED-717A-B26B-2E3DF74D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3336E3-79B7-683D-21B4-BD6049B6B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6E0C92D-9A44-0A5D-24CF-3CB7B94DA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9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E15D90-8AFB-2AF2-89BF-A3CB19217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2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97BAF2-286D-3BF7-4CFF-9272BC2C1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157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9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chemeClr val="accent5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97BAF2-286D-3BF7-4CFF-9272BC2C1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157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CC5727-D426-CA97-2581-F4ED5F9E4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4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7E9BC135-0753-866A-0517-E1B3E10F54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D5D793-C585-DAA7-E5D8-4BDBBB553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58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- alt. intr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3BAF214-7C55-EF81-F1F4-EB74A82C1F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96" y="3014354"/>
            <a:ext cx="6624408" cy="8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- alt. introbild m. mynd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23CCCD09-4FFE-568D-D432-24FE6216B989}"/>
              </a:ext>
            </a:extLst>
          </p:cNvPr>
          <p:cNvGrpSpPr/>
          <p:nvPr userDrawn="1"/>
        </p:nvGrpSpPr>
        <p:grpSpPr>
          <a:xfrm>
            <a:off x="1157896" y="2576184"/>
            <a:ext cx="9876208" cy="1705632"/>
            <a:chOff x="960820" y="2528889"/>
            <a:chExt cx="9876208" cy="1705632"/>
          </a:xfrm>
        </p:grpSpPr>
        <p:pic>
          <p:nvPicPr>
            <p:cNvPr id="13" name="Bild 12">
              <a:extLst>
                <a:ext uri="{FF2B5EF4-FFF2-40B4-BE49-F238E27FC236}">
                  <a16:creationId xmlns:a16="http://schemas.microsoft.com/office/drawing/2014/main" id="{A9D14DEF-C565-B590-130F-010DA2F0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0820" y="2528889"/>
              <a:ext cx="9876208" cy="1705632"/>
            </a:xfrm>
            <a:prstGeom prst="rect">
              <a:avLst/>
            </a:prstGeom>
          </p:spPr>
        </p:pic>
        <p:pic>
          <p:nvPicPr>
            <p:cNvPr id="14" name="Picture 4" descr="Logo&#10;&#10;Description automatically generated">
              <a:extLst>
                <a:ext uri="{FF2B5EF4-FFF2-40B4-BE49-F238E27FC236}">
                  <a16:creationId xmlns:a16="http://schemas.microsoft.com/office/drawing/2014/main" id="{C762FD9E-74B4-E525-197F-6DF5225BF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0738" y="3847481"/>
              <a:ext cx="6067264" cy="387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759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+ logga m. mynd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1EA7D4B6-2D91-B859-0992-532902118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"/>
            <a:ext cx="12268199" cy="6938833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9B46D50F-0E9D-63BF-2B0D-8E5890D4B471}"/>
              </a:ext>
            </a:extLst>
          </p:cNvPr>
          <p:cNvGrpSpPr/>
          <p:nvPr userDrawn="1"/>
        </p:nvGrpSpPr>
        <p:grpSpPr>
          <a:xfrm>
            <a:off x="1157896" y="2576184"/>
            <a:ext cx="9876208" cy="1705632"/>
            <a:chOff x="960820" y="2528889"/>
            <a:chExt cx="9876208" cy="1705632"/>
          </a:xfrm>
        </p:grpSpPr>
        <p:pic>
          <p:nvPicPr>
            <p:cNvPr id="6" name="Bild 5">
              <a:extLst>
                <a:ext uri="{FF2B5EF4-FFF2-40B4-BE49-F238E27FC236}">
                  <a16:creationId xmlns:a16="http://schemas.microsoft.com/office/drawing/2014/main" id="{C29DCEA1-CCA9-E691-3ACA-F08FC31F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0820" y="2528889"/>
              <a:ext cx="9876208" cy="1705632"/>
            </a:xfrm>
            <a:prstGeom prst="rect">
              <a:avLst/>
            </a:prstGeom>
          </p:spPr>
        </p:pic>
        <p:pic>
          <p:nvPicPr>
            <p:cNvPr id="8" name="Picture 4" descr="Logo&#10;&#10;Description automatically generated">
              <a:extLst>
                <a:ext uri="{FF2B5EF4-FFF2-40B4-BE49-F238E27FC236}">
                  <a16:creationId xmlns:a16="http://schemas.microsoft.com/office/drawing/2014/main" id="{2688666F-B125-4E19-156D-17F46FF58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0738" y="3847481"/>
              <a:ext cx="6067264" cy="387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341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91F56D08-F7F7-CCD1-426F-3158F301D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0" y="0"/>
            <a:ext cx="12268199" cy="6938833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E53EFF1-D4F7-558B-18AA-F87D41914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32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sv-SE" dirty="0"/>
            </a:lvl1pPr>
          </a:lstStyle>
          <a:p>
            <a:pPr lvl="0" rtl="0">
              <a:lnSpc>
                <a:spcPct val="100000"/>
              </a:lnSpc>
            </a:pPr>
            <a:r>
              <a:rPr lang="sv-SE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 rtl="0"/>
            <a:r>
              <a:rPr lang="sv-SE"/>
              <a:t>Klicka här för att fylla med 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643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grön">
    <p:bg>
      <p:bgPr>
        <a:solidFill>
          <a:srgbClr val="347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A368C20-B91E-F897-D545-53EF8132D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E53EFF1-D4F7-558B-18AA-F87D41914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0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85EFE88-CD53-3216-CA46-8C452416E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6612924" cy="39782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20193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E15D90-8AFB-2AF2-89BF-A3CB19217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97BAF2-286D-3BF7-4CFF-9272BC2C1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157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chemeClr val="accent5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97BAF2-286D-3BF7-4CFF-9272BC2C1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157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CC5727-D426-CA97-2581-F4ED5F9E4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78E7B1-682D-77EF-632F-473E1897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4C44-3C80-0E41-4FE1-B888617D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0654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2" r:id="rId4"/>
    <p:sldLayoutId id="2147483650" r:id="rId5"/>
    <p:sldLayoutId id="2147483666" r:id="rId6"/>
    <p:sldLayoutId id="2147483668" r:id="rId7"/>
    <p:sldLayoutId id="2147483669" r:id="rId8"/>
    <p:sldLayoutId id="2147483665" r:id="rId9"/>
    <p:sldLayoutId id="2147483655" r:id="rId10"/>
    <p:sldLayoutId id="2147483663" r:id="rId11"/>
    <p:sldLayoutId id="2147483667" r:id="rId12"/>
    <p:sldLayoutId id="2147483672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Jost SemiBold" pitchFamily="2" charset="77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78E7B1-682D-77EF-632F-473E1897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4C44-3C80-0E41-4FE1-B888617D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352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Jost SemiBold" pitchFamily="2" charset="77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633E75-EC29-8E4D-6F18-25DBBE57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1662024"/>
            <a:ext cx="8786446" cy="2991732"/>
          </a:xfrm>
        </p:spPr>
        <p:txBody>
          <a:bodyPr/>
          <a:lstStyle/>
          <a:p>
            <a:r>
              <a:rPr lang="sv-SE" b="0" dirty="0"/>
              <a:t>Impact Innovation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A5D4AE-8C22-4394-7220-CEDE385AD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5306" y="3700110"/>
            <a:ext cx="8786446" cy="1324229"/>
          </a:xfrm>
        </p:spPr>
        <p:txBody>
          <a:bodyPr>
            <a:normAutofit/>
          </a:bodyPr>
          <a:lstStyle/>
          <a:p>
            <a:r>
              <a:rPr lang="sv-SE" sz="4000" dirty="0"/>
              <a:t>Organisation och finansiering</a:t>
            </a:r>
          </a:p>
        </p:txBody>
      </p:sp>
    </p:spTree>
    <p:extLst>
      <p:ext uri="{BB962C8B-B14F-4D97-AF65-F5344CB8AC3E}">
        <p14:creationId xmlns:p14="http://schemas.microsoft.com/office/powerpoint/2010/main" val="325102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 15">
            <a:extLst>
              <a:ext uri="{FF2B5EF4-FFF2-40B4-BE49-F238E27FC236}">
                <a16:creationId xmlns:a16="http://schemas.microsoft.com/office/drawing/2014/main" id="{8B83BDD9-F97F-E913-3F3D-67BBADEFD292}"/>
              </a:ext>
            </a:extLst>
          </p:cNvPr>
          <p:cNvSpPr>
            <a:spLocks noChangeAspect="1"/>
          </p:cNvSpPr>
          <p:nvPr/>
        </p:nvSpPr>
        <p:spPr>
          <a:xfrm>
            <a:off x="1905371" y="3137895"/>
            <a:ext cx="1979536" cy="1977794"/>
          </a:xfrm>
          <a:prstGeom prst="ellipse">
            <a:avLst/>
          </a:prstGeom>
          <a:solidFill>
            <a:schemeClr val="accent3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ctr"/>
          <a:lstStyle/>
          <a:p>
            <a:pPr algn="ctr"/>
            <a:r>
              <a:rPr lang="sv-SE" sz="1400">
                <a:solidFill>
                  <a:srgbClr val="FFFFFF"/>
                </a:solidFill>
                <a:latin typeface="Jost Medium"/>
              </a:rPr>
              <a:t>God och </a:t>
            </a:r>
          </a:p>
          <a:p>
            <a:pPr algn="ctr"/>
            <a:r>
              <a:rPr lang="sv-SE" sz="1400">
                <a:solidFill>
                  <a:srgbClr val="FFFFFF"/>
                </a:solidFill>
                <a:latin typeface="Jost Medium"/>
              </a:rPr>
              <a:t>jämlik hälsa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01426697-49FC-607A-1E5D-E6AB2016AA05}"/>
              </a:ext>
            </a:extLst>
          </p:cNvPr>
          <p:cNvSpPr>
            <a:spLocks noChangeAspect="1"/>
          </p:cNvSpPr>
          <p:nvPr/>
        </p:nvSpPr>
        <p:spPr>
          <a:xfrm>
            <a:off x="346358" y="3137895"/>
            <a:ext cx="1979536" cy="1977794"/>
          </a:xfrm>
          <a:prstGeom prst="ellipse">
            <a:avLst/>
          </a:prstGeom>
          <a:solidFill>
            <a:schemeClr val="accent3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108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t Medium"/>
                <a:ea typeface="+mn-ea"/>
                <a:cs typeface="+mn-cs"/>
              </a:rPr>
              <a:t>Attraktiva och välfungerande samhällen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3117CF5D-79E7-B070-03D8-2E34E8952DD7}"/>
              </a:ext>
            </a:extLst>
          </p:cNvPr>
          <p:cNvSpPr>
            <a:spLocks noChangeAspect="1"/>
          </p:cNvSpPr>
          <p:nvPr/>
        </p:nvSpPr>
        <p:spPr>
          <a:xfrm>
            <a:off x="1125865" y="1772567"/>
            <a:ext cx="1979536" cy="1977794"/>
          </a:xfrm>
          <a:prstGeom prst="ellipse">
            <a:avLst/>
          </a:prstGeom>
          <a:solidFill>
            <a:schemeClr val="accent5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t Medium"/>
                <a:ea typeface="+mn-ea"/>
                <a:cs typeface="+mn-cs"/>
              </a:rPr>
              <a:t>Produktion, konsumtion och värdekedjor inom planetens gränser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813824C-D288-FEC7-0B2B-FBA79E96F374}"/>
              </a:ext>
            </a:extLst>
          </p:cNvPr>
          <p:cNvSpPr txBox="1"/>
          <p:nvPr/>
        </p:nvSpPr>
        <p:spPr>
          <a:xfrm>
            <a:off x="465533" y="165059"/>
            <a:ext cx="341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Energimyndigheten, Formas och Vinnova vill accelerera omställningen inom:</a:t>
            </a:r>
          </a:p>
        </p:txBody>
      </p:sp>
      <p:sp>
        <p:nvSpPr>
          <p:cNvPr id="129" name="Pil: upp-ned 128">
            <a:extLst>
              <a:ext uri="{FF2B5EF4-FFF2-40B4-BE49-F238E27FC236}">
                <a16:creationId xmlns:a16="http://schemas.microsoft.com/office/drawing/2014/main" id="{D1E274D3-97A9-0122-A7ED-3702CE5B5B76}"/>
              </a:ext>
            </a:extLst>
          </p:cNvPr>
          <p:cNvSpPr/>
          <p:nvPr/>
        </p:nvSpPr>
        <p:spPr>
          <a:xfrm rot="16200000">
            <a:off x="4179035" y="2802537"/>
            <a:ext cx="769270" cy="888406"/>
          </a:xfrm>
          <a:prstGeom prst="upDownArrow">
            <a:avLst>
              <a:gd name="adj1" fmla="val 50000"/>
              <a:gd name="adj2" fmla="val 251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textruta 129">
            <a:extLst>
              <a:ext uri="{FF2B5EF4-FFF2-40B4-BE49-F238E27FC236}">
                <a16:creationId xmlns:a16="http://schemas.microsoft.com/office/drawing/2014/main" id="{BC69057D-FCC1-4F0A-6C0D-C5BCF3902952}"/>
              </a:ext>
            </a:extLst>
          </p:cNvPr>
          <p:cNvSpPr txBox="1"/>
          <p:nvPr/>
        </p:nvSpPr>
        <p:spPr>
          <a:xfrm>
            <a:off x="8613185" y="141951"/>
            <a:ext cx="315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Vi vill finansiera ett flertal aktiviteter som koordineras via missionerna</a:t>
            </a:r>
          </a:p>
        </p:txBody>
      </p:sp>
      <p:sp>
        <p:nvSpPr>
          <p:cNvPr id="131" name="Framåt eller nästa 13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2274292-D31E-F27D-11EC-D910436CA776}"/>
              </a:ext>
            </a:extLst>
          </p:cNvPr>
          <p:cNvSpPr/>
          <p:nvPr/>
        </p:nvSpPr>
        <p:spPr>
          <a:xfrm>
            <a:off x="9941774" y="1899822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2" name="Framåt eller nästa 1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A2BD3F2-DBD9-2DD2-BCBD-F16C444BCFD8}"/>
              </a:ext>
            </a:extLst>
          </p:cNvPr>
          <p:cNvSpPr/>
          <p:nvPr/>
        </p:nvSpPr>
        <p:spPr>
          <a:xfrm>
            <a:off x="10461596" y="1899822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Framåt eller nästa 13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7D05EA4-4BC4-58F3-E11A-21642496F97E}"/>
              </a:ext>
            </a:extLst>
          </p:cNvPr>
          <p:cNvSpPr/>
          <p:nvPr/>
        </p:nvSpPr>
        <p:spPr>
          <a:xfrm>
            <a:off x="9707082" y="1464944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Framåt eller nästa 13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63F9C45-02E7-6235-23B4-8C5F10CFB069}"/>
              </a:ext>
            </a:extLst>
          </p:cNvPr>
          <p:cNvSpPr/>
          <p:nvPr/>
        </p:nvSpPr>
        <p:spPr>
          <a:xfrm>
            <a:off x="10195718" y="1464944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Framåt eller nästa 13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B02480-9628-656A-7660-E57E81AFFA46}"/>
              </a:ext>
            </a:extLst>
          </p:cNvPr>
          <p:cNvSpPr/>
          <p:nvPr/>
        </p:nvSpPr>
        <p:spPr>
          <a:xfrm>
            <a:off x="10729157" y="1464944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C5E8CEA1-AE09-0310-F42C-333EB4D4BD00}"/>
              </a:ext>
            </a:extLst>
          </p:cNvPr>
          <p:cNvGrpSpPr/>
          <p:nvPr/>
        </p:nvGrpSpPr>
        <p:grpSpPr>
          <a:xfrm>
            <a:off x="5282978" y="1414800"/>
            <a:ext cx="2121711" cy="1145436"/>
            <a:chOff x="7032228" y="657409"/>
            <a:chExt cx="2757647" cy="1556776"/>
          </a:xfrm>
        </p:grpSpPr>
        <p:sp>
          <p:nvSpPr>
            <p:cNvPr id="4" name="Rektangel: ett klippt hörn 3">
              <a:extLst>
                <a:ext uri="{FF2B5EF4-FFF2-40B4-BE49-F238E27FC236}">
                  <a16:creationId xmlns:a16="http://schemas.microsoft.com/office/drawing/2014/main" id="{CBAEA7AB-7ACB-483A-1CA2-EA442D021101}"/>
                </a:ext>
              </a:extLst>
            </p:cNvPr>
            <p:cNvSpPr/>
            <p:nvPr/>
          </p:nvSpPr>
          <p:spPr>
            <a:xfrm flipH="1">
              <a:off x="7550322" y="1100596"/>
              <a:ext cx="1721458" cy="643294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>
                  <a:solidFill>
                    <a:schemeClr val="tx1"/>
                  </a:solidFill>
                </a:rPr>
                <a:t>Mission</a:t>
              </a:r>
            </a:p>
          </p:txBody>
        </p:sp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42F3A86D-D689-CF31-F2C6-B8528DCAEC21}"/>
                </a:ext>
              </a:extLst>
            </p:cNvPr>
            <p:cNvSpPr/>
            <p:nvPr/>
          </p:nvSpPr>
          <p:spPr>
            <a:xfrm>
              <a:off x="8807393" y="657410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055CF2C4-7F20-A491-D45D-094E6266E066}"/>
                </a:ext>
              </a:extLst>
            </p:cNvPr>
            <p:cNvSpPr/>
            <p:nvPr/>
          </p:nvSpPr>
          <p:spPr>
            <a:xfrm>
              <a:off x="8256574" y="657409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04AB6052-6AC7-4E18-2EA0-ABF9CEC935DE}"/>
                </a:ext>
              </a:extLst>
            </p:cNvPr>
            <p:cNvSpPr/>
            <p:nvPr/>
          </p:nvSpPr>
          <p:spPr>
            <a:xfrm>
              <a:off x="9358212" y="713515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B922EDD9-58F8-C08A-1ABC-25DE2BC7EDC2}"/>
                </a:ext>
              </a:extLst>
            </p:cNvPr>
            <p:cNvSpPr/>
            <p:nvPr/>
          </p:nvSpPr>
          <p:spPr>
            <a:xfrm>
              <a:off x="9501875" y="1251193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57B4D7DF-5E92-3133-B435-DD59AECFB299}"/>
                </a:ext>
              </a:extLst>
            </p:cNvPr>
            <p:cNvSpPr/>
            <p:nvPr/>
          </p:nvSpPr>
          <p:spPr>
            <a:xfrm>
              <a:off x="9358212" y="1823176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43653557-6AC7-0EB0-AF1A-80DC385982C2}"/>
                </a:ext>
              </a:extLst>
            </p:cNvPr>
            <p:cNvSpPr/>
            <p:nvPr/>
          </p:nvSpPr>
          <p:spPr>
            <a:xfrm>
              <a:off x="8805216" y="1899076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B9A0E9AB-01C7-465E-7333-22440F87CC57}"/>
                </a:ext>
              </a:extLst>
            </p:cNvPr>
            <p:cNvSpPr/>
            <p:nvPr/>
          </p:nvSpPr>
          <p:spPr>
            <a:xfrm>
              <a:off x="7663710" y="657409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F72CA431-72BB-FE67-5835-556693E5F4E0}"/>
                </a:ext>
              </a:extLst>
            </p:cNvPr>
            <p:cNvSpPr/>
            <p:nvPr/>
          </p:nvSpPr>
          <p:spPr>
            <a:xfrm>
              <a:off x="7130913" y="812141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Ellips 31">
              <a:extLst>
                <a:ext uri="{FF2B5EF4-FFF2-40B4-BE49-F238E27FC236}">
                  <a16:creationId xmlns:a16="http://schemas.microsoft.com/office/drawing/2014/main" id="{164AAC37-CD4A-1C7D-466E-36787894E08C}"/>
                </a:ext>
              </a:extLst>
            </p:cNvPr>
            <p:cNvSpPr/>
            <p:nvPr/>
          </p:nvSpPr>
          <p:spPr>
            <a:xfrm>
              <a:off x="7032228" y="1278243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36285BFA-F12B-4E6D-03ED-4A0AF32DBB19}"/>
                </a:ext>
              </a:extLst>
            </p:cNvPr>
            <p:cNvSpPr/>
            <p:nvPr/>
          </p:nvSpPr>
          <p:spPr>
            <a:xfrm>
              <a:off x="7168955" y="1698060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15A824C7-94BE-C9BF-A6BA-FA0FAF316B6C}"/>
                </a:ext>
              </a:extLst>
            </p:cNvPr>
            <p:cNvSpPr/>
            <p:nvPr/>
          </p:nvSpPr>
          <p:spPr>
            <a:xfrm>
              <a:off x="7688866" y="1921192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Ellips 34">
              <a:extLst>
                <a:ext uri="{FF2B5EF4-FFF2-40B4-BE49-F238E27FC236}">
                  <a16:creationId xmlns:a16="http://schemas.microsoft.com/office/drawing/2014/main" id="{A1E261A0-1274-8C69-A289-E57B0895E013}"/>
                </a:ext>
              </a:extLst>
            </p:cNvPr>
            <p:cNvSpPr/>
            <p:nvPr/>
          </p:nvSpPr>
          <p:spPr>
            <a:xfrm>
              <a:off x="8256574" y="1926185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651032CB-45CF-6921-9598-1642AC6028F3}"/>
              </a:ext>
            </a:extLst>
          </p:cNvPr>
          <p:cNvGrpSpPr/>
          <p:nvPr/>
        </p:nvGrpSpPr>
        <p:grpSpPr>
          <a:xfrm>
            <a:off x="5294334" y="2797091"/>
            <a:ext cx="2121711" cy="1145436"/>
            <a:chOff x="7032228" y="657409"/>
            <a:chExt cx="2757647" cy="1556776"/>
          </a:xfrm>
        </p:grpSpPr>
        <p:sp>
          <p:nvSpPr>
            <p:cNvPr id="38" name="Rektangel: ett klippt hörn 37">
              <a:extLst>
                <a:ext uri="{FF2B5EF4-FFF2-40B4-BE49-F238E27FC236}">
                  <a16:creationId xmlns:a16="http://schemas.microsoft.com/office/drawing/2014/main" id="{898C90F5-04D1-5260-9F19-0D66CF545CBE}"/>
                </a:ext>
              </a:extLst>
            </p:cNvPr>
            <p:cNvSpPr/>
            <p:nvPr/>
          </p:nvSpPr>
          <p:spPr>
            <a:xfrm flipH="1">
              <a:off x="7550322" y="1100596"/>
              <a:ext cx="1721458" cy="643294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>
                  <a:solidFill>
                    <a:schemeClr val="tx1"/>
                  </a:solidFill>
                </a:rPr>
                <a:t>Mission</a:t>
              </a:r>
            </a:p>
          </p:txBody>
        </p:sp>
        <p:sp>
          <p:nvSpPr>
            <p:cNvPr id="39" name="Ellips 38">
              <a:extLst>
                <a:ext uri="{FF2B5EF4-FFF2-40B4-BE49-F238E27FC236}">
                  <a16:creationId xmlns:a16="http://schemas.microsoft.com/office/drawing/2014/main" id="{BF6109A9-7FC4-3BD3-3AD2-7CFA9D07C8B7}"/>
                </a:ext>
              </a:extLst>
            </p:cNvPr>
            <p:cNvSpPr/>
            <p:nvPr/>
          </p:nvSpPr>
          <p:spPr>
            <a:xfrm>
              <a:off x="8807393" y="657410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Ellips 39">
              <a:extLst>
                <a:ext uri="{FF2B5EF4-FFF2-40B4-BE49-F238E27FC236}">
                  <a16:creationId xmlns:a16="http://schemas.microsoft.com/office/drawing/2014/main" id="{3DB82781-EF88-64D6-AA54-F7844033088C}"/>
                </a:ext>
              </a:extLst>
            </p:cNvPr>
            <p:cNvSpPr/>
            <p:nvPr/>
          </p:nvSpPr>
          <p:spPr>
            <a:xfrm>
              <a:off x="8256574" y="657409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Ellips 40">
              <a:extLst>
                <a:ext uri="{FF2B5EF4-FFF2-40B4-BE49-F238E27FC236}">
                  <a16:creationId xmlns:a16="http://schemas.microsoft.com/office/drawing/2014/main" id="{7FEF7304-4356-1836-7E7B-F993774AEC97}"/>
                </a:ext>
              </a:extLst>
            </p:cNvPr>
            <p:cNvSpPr/>
            <p:nvPr/>
          </p:nvSpPr>
          <p:spPr>
            <a:xfrm>
              <a:off x="9358212" y="713515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Ellips 41">
              <a:extLst>
                <a:ext uri="{FF2B5EF4-FFF2-40B4-BE49-F238E27FC236}">
                  <a16:creationId xmlns:a16="http://schemas.microsoft.com/office/drawing/2014/main" id="{5C45EAF7-422A-8005-DDA8-DBF0E25F2F59}"/>
                </a:ext>
              </a:extLst>
            </p:cNvPr>
            <p:cNvSpPr/>
            <p:nvPr/>
          </p:nvSpPr>
          <p:spPr>
            <a:xfrm>
              <a:off x="9501875" y="1251193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Ellips 42">
              <a:extLst>
                <a:ext uri="{FF2B5EF4-FFF2-40B4-BE49-F238E27FC236}">
                  <a16:creationId xmlns:a16="http://schemas.microsoft.com/office/drawing/2014/main" id="{746B6FEB-532A-991D-28C3-C8D8CA8224DC}"/>
                </a:ext>
              </a:extLst>
            </p:cNvPr>
            <p:cNvSpPr/>
            <p:nvPr/>
          </p:nvSpPr>
          <p:spPr>
            <a:xfrm>
              <a:off x="9358212" y="1823176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Ellips 85">
              <a:extLst>
                <a:ext uri="{FF2B5EF4-FFF2-40B4-BE49-F238E27FC236}">
                  <a16:creationId xmlns:a16="http://schemas.microsoft.com/office/drawing/2014/main" id="{64BEF95A-D9A7-7CF8-6413-855B843B205B}"/>
                </a:ext>
              </a:extLst>
            </p:cNvPr>
            <p:cNvSpPr/>
            <p:nvPr/>
          </p:nvSpPr>
          <p:spPr>
            <a:xfrm>
              <a:off x="8805216" y="1899076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Ellips 86">
              <a:extLst>
                <a:ext uri="{FF2B5EF4-FFF2-40B4-BE49-F238E27FC236}">
                  <a16:creationId xmlns:a16="http://schemas.microsoft.com/office/drawing/2014/main" id="{74E2E86C-84E7-921B-06C0-D2D07E7C2C98}"/>
                </a:ext>
              </a:extLst>
            </p:cNvPr>
            <p:cNvSpPr/>
            <p:nvPr/>
          </p:nvSpPr>
          <p:spPr>
            <a:xfrm>
              <a:off x="7663710" y="657409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Ellips 87">
              <a:extLst>
                <a:ext uri="{FF2B5EF4-FFF2-40B4-BE49-F238E27FC236}">
                  <a16:creationId xmlns:a16="http://schemas.microsoft.com/office/drawing/2014/main" id="{555EC8CC-DAD0-466D-A9FA-F4E0BE2F234F}"/>
                </a:ext>
              </a:extLst>
            </p:cNvPr>
            <p:cNvSpPr/>
            <p:nvPr/>
          </p:nvSpPr>
          <p:spPr>
            <a:xfrm>
              <a:off x="7130913" y="812141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Ellips 88">
              <a:extLst>
                <a:ext uri="{FF2B5EF4-FFF2-40B4-BE49-F238E27FC236}">
                  <a16:creationId xmlns:a16="http://schemas.microsoft.com/office/drawing/2014/main" id="{5E4AD2D5-100D-E47E-37A2-402BDEB4859F}"/>
                </a:ext>
              </a:extLst>
            </p:cNvPr>
            <p:cNvSpPr/>
            <p:nvPr/>
          </p:nvSpPr>
          <p:spPr>
            <a:xfrm>
              <a:off x="7032228" y="1278243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Ellips 89">
              <a:extLst>
                <a:ext uri="{FF2B5EF4-FFF2-40B4-BE49-F238E27FC236}">
                  <a16:creationId xmlns:a16="http://schemas.microsoft.com/office/drawing/2014/main" id="{73D674CE-023B-C02E-CD64-EECA066467EA}"/>
                </a:ext>
              </a:extLst>
            </p:cNvPr>
            <p:cNvSpPr/>
            <p:nvPr/>
          </p:nvSpPr>
          <p:spPr>
            <a:xfrm>
              <a:off x="7168955" y="1698060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Ellips 90">
              <a:extLst>
                <a:ext uri="{FF2B5EF4-FFF2-40B4-BE49-F238E27FC236}">
                  <a16:creationId xmlns:a16="http://schemas.microsoft.com/office/drawing/2014/main" id="{A455B368-8519-1C3F-7B20-C334DAACCB33}"/>
                </a:ext>
              </a:extLst>
            </p:cNvPr>
            <p:cNvSpPr/>
            <p:nvPr/>
          </p:nvSpPr>
          <p:spPr>
            <a:xfrm>
              <a:off x="7688866" y="1921192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Ellips 91">
              <a:extLst>
                <a:ext uri="{FF2B5EF4-FFF2-40B4-BE49-F238E27FC236}">
                  <a16:creationId xmlns:a16="http://schemas.microsoft.com/office/drawing/2014/main" id="{E10F7977-CF45-3178-4774-EE0374207C8A}"/>
                </a:ext>
              </a:extLst>
            </p:cNvPr>
            <p:cNvSpPr/>
            <p:nvPr/>
          </p:nvSpPr>
          <p:spPr>
            <a:xfrm>
              <a:off x="8256574" y="1926185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12FA0B6F-BE75-3432-B916-72062ECDDDFB}"/>
              </a:ext>
            </a:extLst>
          </p:cNvPr>
          <p:cNvGrpSpPr/>
          <p:nvPr/>
        </p:nvGrpSpPr>
        <p:grpSpPr>
          <a:xfrm>
            <a:off x="5302809" y="4151486"/>
            <a:ext cx="2121711" cy="1145436"/>
            <a:chOff x="7032228" y="657409"/>
            <a:chExt cx="2757647" cy="1556776"/>
          </a:xfrm>
        </p:grpSpPr>
        <p:sp>
          <p:nvSpPr>
            <p:cNvPr id="95" name="Rektangel: ett klippt hörn 94">
              <a:extLst>
                <a:ext uri="{FF2B5EF4-FFF2-40B4-BE49-F238E27FC236}">
                  <a16:creationId xmlns:a16="http://schemas.microsoft.com/office/drawing/2014/main" id="{144B08FD-6E01-2270-15E2-DD70D94A16B0}"/>
                </a:ext>
              </a:extLst>
            </p:cNvPr>
            <p:cNvSpPr/>
            <p:nvPr/>
          </p:nvSpPr>
          <p:spPr>
            <a:xfrm flipH="1">
              <a:off x="7550322" y="1100596"/>
              <a:ext cx="1721458" cy="643294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>
                  <a:solidFill>
                    <a:schemeClr val="tx1"/>
                  </a:solidFill>
                </a:rPr>
                <a:t>Mission</a:t>
              </a:r>
            </a:p>
          </p:txBody>
        </p:sp>
        <p:sp>
          <p:nvSpPr>
            <p:cNvPr id="96" name="Ellips 95">
              <a:extLst>
                <a:ext uri="{FF2B5EF4-FFF2-40B4-BE49-F238E27FC236}">
                  <a16:creationId xmlns:a16="http://schemas.microsoft.com/office/drawing/2014/main" id="{E7AC931B-6F06-131B-93DB-3E05F5A4A37D}"/>
                </a:ext>
              </a:extLst>
            </p:cNvPr>
            <p:cNvSpPr/>
            <p:nvPr/>
          </p:nvSpPr>
          <p:spPr>
            <a:xfrm>
              <a:off x="8807393" y="657410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Ellips 96">
              <a:extLst>
                <a:ext uri="{FF2B5EF4-FFF2-40B4-BE49-F238E27FC236}">
                  <a16:creationId xmlns:a16="http://schemas.microsoft.com/office/drawing/2014/main" id="{83720ACF-64CC-A905-A92B-6A24526726B0}"/>
                </a:ext>
              </a:extLst>
            </p:cNvPr>
            <p:cNvSpPr/>
            <p:nvPr/>
          </p:nvSpPr>
          <p:spPr>
            <a:xfrm>
              <a:off x="8256574" y="657409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Ellips 97">
              <a:extLst>
                <a:ext uri="{FF2B5EF4-FFF2-40B4-BE49-F238E27FC236}">
                  <a16:creationId xmlns:a16="http://schemas.microsoft.com/office/drawing/2014/main" id="{DE6FA58F-A35B-F886-7DEC-72C4BA1127CF}"/>
                </a:ext>
              </a:extLst>
            </p:cNvPr>
            <p:cNvSpPr/>
            <p:nvPr/>
          </p:nvSpPr>
          <p:spPr>
            <a:xfrm>
              <a:off x="9358212" y="713515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9" name="Ellips 98">
              <a:extLst>
                <a:ext uri="{FF2B5EF4-FFF2-40B4-BE49-F238E27FC236}">
                  <a16:creationId xmlns:a16="http://schemas.microsoft.com/office/drawing/2014/main" id="{281F429D-F68A-9925-FFC2-2517FD13CFA9}"/>
                </a:ext>
              </a:extLst>
            </p:cNvPr>
            <p:cNvSpPr/>
            <p:nvPr/>
          </p:nvSpPr>
          <p:spPr>
            <a:xfrm>
              <a:off x="9501875" y="1251193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0" name="Ellips 99">
              <a:extLst>
                <a:ext uri="{FF2B5EF4-FFF2-40B4-BE49-F238E27FC236}">
                  <a16:creationId xmlns:a16="http://schemas.microsoft.com/office/drawing/2014/main" id="{D72EE386-FFDB-7F69-4408-763A68F0B0F5}"/>
                </a:ext>
              </a:extLst>
            </p:cNvPr>
            <p:cNvSpPr/>
            <p:nvPr/>
          </p:nvSpPr>
          <p:spPr>
            <a:xfrm>
              <a:off x="9358212" y="1823176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Ellips 100">
              <a:extLst>
                <a:ext uri="{FF2B5EF4-FFF2-40B4-BE49-F238E27FC236}">
                  <a16:creationId xmlns:a16="http://schemas.microsoft.com/office/drawing/2014/main" id="{7C15405E-257A-CE2C-D1E1-C78F8AD9BAE9}"/>
                </a:ext>
              </a:extLst>
            </p:cNvPr>
            <p:cNvSpPr/>
            <p:nvPr/>
          </p:nvSpPr>
          <p:spPr>
            <a:xfrm>
              <a:off x="8805216" y="1899076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2" name="Ellips 101">
              <a:extLst>
                <a:ext uri="{FF2B5EF4-FFF2-40B4-BE49-F238E27FC236}">
                  <a16:creationId xmlns:a16="http://schemas.microsoft.com/office/drawing/2014/main" id="{B62D5660-4A84-0439-7B1C-097D5CE7B81E}"/>
                </a:ext>
              </a:extLst>
            </p:cNvPr>
            <p:cNvSpPr/>
            <p:nvPr/>
          </p:nvSpPr>
          <p:spPr>
            <a:xfrm>
              <a:off x="7663710" y="657409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3" name="Ellips 102">
              <a:extLst>
                <a:ext uri="{FF2B5EF4-FFF2-40B4-BE49-F238E27FC236}">
                  <a16:creationId xmlns:a16="http://schemas.microsoft.com/office/drawing/2014/main" id="{1EB0AE19-6E1F-B3AD-B5C7-858567A489B1}"/>
                </a:ext>
              </a:extLst>
            </p:cNvPr>
            <p:cNvSpPr/>
            <p:nvPr/>
          </p:nvSpPr>
          <p:spPr>
            <a:xfrm>
              <a:off x="7130913" y="812141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4" name="Ellips 103">
              <a:extLst>
                <a:ext uri="{FF2B5EF4-FFF2-40B4-BE49-F238E27FC236}">
                  <a16:creationId xmlns:a16="http://schemas.microsoft.com/office/drawing/2014/main" id="{98E6FD18-8417-51B0-9241-AF8FCC19D697}"/>
                </a:ext>
              </a:extLst>
            </p:cNvPr>
            <p:cNvSpPr/>
            <p:nvPr/>
          </p:nvSpPr>
          <p:spPr>
            <a:xfrm>
              <a:off x="7032228" y="1278243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Ellips 104">
              <a:extLst>
                <a:ext uri="{FF2B5EF4-FFF2-40B4-BE49-F238E27FC236}">
                  <a16:creationId xmlns:a16="http://schemas.microsoft.com/office/drawing/2014/main" id="{E99F5605-5B0D-A2F2-D0DC-2E90B58CC087}"/>
                </a:ext>
              </a:extLst>
            </p:cNvPr>
            <p:cNvSpPr/>
            <p:nvPr/>
          </p:nvSpPr>
          <p:spPr>
            <a:xfrm>
              <a:off x="7168955" y="1698060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6" name="Ellips 105">
              <a:extLst>
                <a:ext uri="{FF2B5EF4-FFF2-40B4-BE49-F238E27FC236}">
                  <a16:creationId xmlns:a16="http://schemas.microsoft.com/office/drawing/2014/main" id="{8C326630-1CF8-515A-7F7A-6286DB50C522}"/>
                </a:ext>
              </a:extLst>
            </p:cNvPr>
            <p:cNvSpPr/>
            <p:nvPr/>
          </p:nvSpPr>
          <p:spPr>
            <a:xfrm>
              <a:off x="7688866" y="1921192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Ellips 106">
              <a:extLst>
                <a:ext uri="{FF2B5EF4-FFF2-40B4-BE49-F238E27FC236}">
                  <a16:creationId xmlns:a16="http://schemas.microsoft.com/office/drawing/2014/main" id="{B6E314EE-414D-DA94-A791-61FD988B1F88}"/>
                </a:ext>
              </a:extLst>
            </p:cNvPr>
            <p:cNvSpPr/>
            <p:nvPr/>
          </p:nvSpPr>
          <p:spPr>
            <a:xfrm>
              <a:off x="8256574" y="1926185"/>
              <a:ext cx="288000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8" name="Pil: upp-ned 107">
            <a:extLst>
              <a:ext uri="{FF2B5EF4-FFF2-40B4-BE49-F238E27FC236}">
                <a16:creationId xmlns:a16="http://schemas.microsoft.com/office/drawing/2014/main" id="{A469CEE8-F7D8-4E9F-134F-40A02A086CD7}"/>
              </a:ext>
            </a:extLst>
          </p:cNvPr>
          <p:cNvSpPr/>
          <p:nvPr/>
        </p:nvSpPr>
        <p:spPr>
          <a:xfrm rot="16200000">
            <a:off x="8181932" y="2889414"/>
            <a:ext cx="769270" cy="888406"/>
          </a:xfrm>
          <a:prstGeom prst="upDownArrow">
            <a:avLst>
              <a:gd name="adj1" fmla="val 50000"/>
              <a:gd name="adj2" fmla="val 251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Framåt eller nästa 10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09D0D60-75DD-4756-5C9B-479FC5B39998}"/>
              </a:ext>
            </a:extLst>
          </p:cNvPr>
          <p:cNvSpPr/>
          <p:nvPr/>
        </p:nvSpPr>
        <p:spPr>
          <a:xfrm>
            <a:off x="9941774" y="3065802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Framåt eller nästa 1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73F7F22-04A7-1AC4-4D50-12ABE34048DE}"/>
              </a:ext>
            </a:extLst>
          </p:cNvPr>
          <p:cNvSpPr/>
          <p:nvPr/>
        </p:nvSpPr>
        <p:spPr>
          <a:xfrm>
            <a:off x="10461596" y="3065802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Framåt eller nästa 1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72DA722-61EF-AF36-43EC-C4FDA22A8821}"/>
              </a:ext>
            </a:extLst>
          </p:cNvPr>
          <p:cNvSpPr/>
          <p:nvPr/>
        </p:nvSpPr>
        <p:spPr>
          <a:xfrm>
            <a:off x="9707082" y="2630924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Framåt eller nästa 1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3AB27F-04FC-D14F-DE9F-DC24973F2B44}"/>
              </a:ext>
            </a:extLst>
          </p:cNvPr>
          <p:cNvSpPr/>
          <p:nvPr/>
        </p:nvSpPr>
        <p:spPr>
          <a:xfrm>
            <a:off x="10195718" y="2630924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1" name="Framåt eller nästa 14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B498C84-6FF0-A214-E99C-8D97F85BBD3C}"/>
              </a:ext>
            </a:extLst>
          </p:cNvPr>
          <p:cNvSpPr/>
          <p:nvPr/>
        </p:nvSpPr>
        <p:spPr>
          <a:xfrm>
            <a:off x="10729157" y="2630924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2" name="Framåt eller nästa 1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D9DDAE9-D050-C740-C1AB-DE81144785EC}"/>
              </a:ext>
            </a:extLst>
          </p:cNvPr>
          <p:cNvSpPr/>
          <p:nvPr/>
        </p:nvSpPr>
        <p:spPr>
          <a:xfrm>
            <a:off x="9879824" y="4348635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3" name="Framåt eller nästa 1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F889DE-9F43-F2AC-FB40-6D2CA7E2E87A}"/>
              </a:ext>
            </a:extLst>
          </p:cNvPr>
          <p:cNvSpPr/>
          <p:nvPr/>
        </p:nvSpPr>
        <p:spPr>
          <a:xfrm>
            <a:off x="10399646" y="4348635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Framåt eller nästa 14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1C6DFE-E75F-4E46-B05B-EE3FE312186D}"/>
              </a:ext>
            </a:extLst>
          </p:cNvPr>
          <p:cNvSpPr/>
          <p:nvPr/>
        </p:nvSpPr>
        <p:spPr>
          <a:xfrm>
            <a:off x="9645132" y="3913757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Framåt eller nästa 14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C47C61-6E11-EF5D-96B8-5D9BFF2D29A9}"/>
              </a:ext>
            </a:extLst>
          </p:cNvPr>
          <p:cNvSpPr/>
          <p:nvPr/>
        </p:nvSpPr>
        <p:spPr>
          <a:xfrm>
            <a:off x="10133768" y="3913757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1" name="Framåt eller nästa 16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05C21F-6C49-7A72-05B7-592795E5DDFD}"/>
              </a:ext>
            </a:extLst>
          </p:cNvPr>
          <p:cNvSpPr/>
          <p:nvPr/>
        </p:nvSpPr>
        <p:spPr>
          <a:xfrm>
            <a:off x="10667207" y="3913757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2" name="Framåt eller nästa 16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604D16E-6F21-7432-F537-45739DE9B799}"/>
              </a:ext>
            </a:extLst>
          </p:cNvPr>
          <p:cNvSpPr/>
          <p:nvPr/>
        </p:nvSpPr>
        <p:spPr>
          <a:xfrm>
            <a:off x="9941774" y="5631468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3" name="Framåt eller nästa 16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9156B69-E24A-13C2-26CC-491E3301C725}"/>
              </a:ext>
            </a:extLst>
          </p:cNvPr>
          <p:cNvSpPr/>
          <p:nvPr/>
        </p:nvSpPr>
        <p:spPr>
          <a:xfrm>
            <a:off x="10461596" y="5631468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4" name="Framåt eller nästa 16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B0458A6-3367-E364-38E9-95B6A7D5CCCC}"/>
              </a:ext>
            </a:extLst>
          </p:cNvPr>
          <p:cNvSpPr/>
          <p:nvPr/>
        </p:nvSpPr>
        <p:spPr>
          <a:xfrm>
            <a:off x="9707082" y="5196590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Framåt eller nästa 16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6BDD4AA-CB20-729B-9E67-DAC5AD0CFC35}"/>
              </a:ext>
            </a:extLst>
          </p:cNvPr>
          <p:cNvSpPr/>
          <p:nvPr/>
        </p:nvSpPr>
        <p:spPr>
          <a:xfrm>
            <a:off x="10195718" y="5196590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6" name="Framåt eller nästa 16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0AB09E8-EB7F-403B-20AE-4F61F49DBF2E}"/>
              </a:ext>
            </a:extLst>
          </p:cNvPr>
          <p:cNvSpPr/>
          <p:nvPr/>
        </p:nvSpPr>
        <p:spPr>
          <a:xfrm>
            <a:off x="10729157" y="5196590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7" name="textruta 166">
            <a:extLst>
              <a:ext uri="{FF2B5EF4-FFF2-40B4-BE49-F238E27FC236}">
                <a16:creationId xmlns:a16="http://schemas.microsoft.com/office/drawing/2014/main" id="{824D09BA-5539-3AA3-0542-B517604840A1}"/>
              </a:ext>
            </a:extLst>
          </p:cNvPr>
          <p:cNvSpPr txBox="1"/>
          <p:nvPr/>
        </p:nvSpPr>
        <p:spPr>
          <a:xfrm>
            <a:off x="5026308" y="162575"/>
            <a:ext cx="251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Vi vill att flera olika aktörer formerade sig kring 3 – 5 program, men var sin mission.</a:t>
            </a:r>
          </a:p>
        </p:txBody>
      </p:sp>
      <p:sp>
        <p:nvSpPr>
          <p:cNvPr id="169" name="Rektangel: ett klippt hörn 168">
            <a:extLst>
              <a:ext uri="{FF2B5EF4-FFF2-40B4-BE49-F238E27FC236}">
                <a16:creationId xmlns:a16="http://schemas.microsoft.com/office/drawing/2014/main" id="{54FE3974-21C0-B85A-112A-6AF5323C7F09}"/>
              </a:ext>
            </a:extLst>
          </p:cNvPr>
          <p:cNvSpPr/>
          <p:nvPr/>
        </p:nvSpPr>
        <p:spPr>
          <a:xfrm flipH="1">
            <a:off x="5714680" y="5782911"/>
            <a:ext cx="1324476" cy="473319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170" name="Ellips 169">
            <a:extLst>
              <a:ext uri="{FF2B5EF4-FFF2-40B4-BE49-F238E27FC236}">
                <a16:creationId xmlns:a16="http://schemas.microsoft.com/office/drawing/2014/main" id="{4A98679B-0246-A4D1-8BA1-3646982BC042}"/>
              </a:ext>
            </a:extLst>
          </p:cNvPr>
          <p:cNvSpPr/>
          <p:nvPr/>
        </p:nvSpPr>
        <p:spPr>
          <a:xfrm>
            <a:off x="6681860" y="5456826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1" name="Ellips 170">
            <a:extLst>
              <a:ext uri="{FF2B5EF4-FFF2-40B4-BE49-F238E27FC236}">
                <a16:creationId xmlns:a16="http://schemas.microsoft.com/office/drawing/2014/main" id="{C997C2AE-1A9C-44C2-47CF-D5DF41DC48EB}"/>
              </a:ext>
            </a:extLst>
          </p:cNvPr>
          <p:cNvSpPr/>
          <p:nvPr/>
        </p:nvSpPr>
        <p:spPr>
          <a:xfrm>
            <a:off x="6258065" y="5456825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2" name="Ellips 171">
            <a:extLst>
              <a:ext uri="{FF2B5EF4-FFF2-40B4-BE49-F238E27FC236}">
                <a16:creationId xmlns:a16="http://schemas.microsoft.com/office/drawing/2014/main" id="{B175C581-4602-855E-DAC1-59773D0F3A82}"/>
              </a:ext>
            </a:extLst>
          </p:cNvPr>
          <p:cNvSpPr/>
          <p:nvPr/>
        </p:nvSpPr>
        <p:spPr>
          <a:xfrm>
            <a:off x="7105656" y="5498106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Ellips 172">
            <a:extLst>
              <a:ext uri="{FF2B5EF4-FFF2-40B4-BE49-F238E27FC236}">
                <a16:creationId xmlns:a16="http://schemas.microsoft.com/office/drawing/2014/main" id="{CD67B620-67FE-69D7-8B14-9A7AB5B6EEB3}"/>
              </a:ext>
            </a:extLst>
          </p:cNvPr>
          <p:cNvSpPr/>
          <p:nvPr/>
        </p:nvSpPr>
        <p:spPr>
          <a:xfrm>
            <a:off x="7216189" y="5893716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4" name="Ellips 173">
            <a:extLst>
              <a:ext uri="{FF2B5EF4-FFF2-40B4-BE49-F238E27FC236}">
                <a16:creationId xmlns:a16="http://schemas.microsoft.com/office/drawing/2014/main" id="{53DBAF2B-1205-0861-6623-927CD9EFE97F}"/>
              </a:ext>
            </a:extLst>
          </p:cNvPr>
          <p:cNvSpPr/>
          <p:nvPr/>
        </p:nvSpPr>
        <p:spPr>
          <a:xfrm>
            <a:off x="7105656" y="6314567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5" name="Ellips 174">
            <a:extLst>
              <a:ext uri="{FF2B5EF4-FFF2-40B4-BE49-F238E27FC236}">
                <a16:creationId xmlns:a16="http://schemas.microsoft.com/office/drawing/2014/main" id="{2098928B-E35D-C665-F85C-B00D5589A9AE}"/>
              </a:ext>
            </a:extLst>
          </p:cNvPr>
          <p:cNvSpPr/>
          <p:nvPr/>
        </p:nvSpPr>
        <p:spPr>
          <a:xfrm>
            <a:off x="6680185" y="6370412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6" name="Ellips 175">
            <a:extLst>
              <a:ext uri="{FF2B5EF4-FFF2-40B4-BE49-F238E27FC236}">
                <a16:creationId xmlns:a16="http://schemas.microsoft.com/office/drawing/2014/main" id="{B64F75C0-D39E-B852-478A-C883A06ED6A8}"/>
              </a:ext>
            </a:extLst>
          </p:cNvPr>
          <p:cNvSpPr/>
          <p:nvPr/>
        </p:nvSpPr>
        <p:spPr>
          <a:xfrm>
            <a:off x="5801920" y="5456825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7" name="Ellips 176">
            <a:extLst>
              <a:ext uri="{FF2B5EF4-FFF2-40B4-BE49-F238E27FC236}">
                <a16:creationId xmlns:a16="http://schemas.microsoft.com/office/drawing/2014/main" id="{0C732B87-B01A-318B-CBBA-00401B7E42C3}"/>
              </a:ext>
            </a:extLst>
          </p:cNvPr>
          <p:cNvSpPr/>
          <p:nvPr/>
        </p:nvSpPr>
        <p:spPr>
          <a:xfrm>
            <a:off x="5391990" y="5570673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8" name="Ellips 177">
            <a:extLst>
              <a:ext uri="{FF2B5EF4-FFF2-40B4-BE49-F238E27FC236}">
                <a16:creationId xmlns:a16="http://schemas.microsoft.com/office/drawing/2014/main" id="{13F84357-E1F7-14F1-93B9-8BA74AD7E935}"/>
              </a:ext>
            </a:extLst>
          </p:cNvPr>
          <p:cNvSpPr/>
          <p:nvPr/>
        </p:nvSpPr>
        <p:spPr>
          <a:xfrm>
            <a:off x="5316063" y="5913619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9" name="Ellips 178">
            <a:extLst>
              <a:ext uri="{FF2B5EF4-FFF2-40B4-BE49-F238E27FC236}">
                <a16:creationId xmlns:a16="http://schemas.microsoft.com/office/drawing/2014/main" id="{10251020-1C84-C4EF-1ADD-2561C2359E79}"/>
              </a:ext>
            </a:extLst>
          </p:cNvPr>
          <p:cNvSpPr/>
          <p:nvPr/>
        </p:nvSpPr>
        <p:spPr>
          <a:xfrm>
            <a:off x="5421260" y="6222509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Ellips 179">
            <a:extLst>
              <a:ext uri="{FF2B5EF4-FFF2-40B4-BE49-F238E27FC236}">
                <a16:creationId xmlns:a16="http://schemas.microsoft.com/office/drawing/2014/main" id="{2173C1C2-A182-C710-4CE5-70BC2C7CCB1B}"/>
              </a:ext>
            </a:extLst>
          </p:cNvPr>
          <p:cNvSpPr/>
          <p:nvPr/>
        </p:nvSpPr>
        <p:spPr>
          <a:xfrm>
            <a:off x="5821275" y="6386684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1" name="Ellips 180">
            <a:extLst>
              <a:ext uri="{FF2B5EF4-FFF2-40B4-BE49-F238E27FC236}">
                <a16:creationId xmlns:a16="http://schemas.microsoft.com/office/drawing/2014/main" id="{85EC6A35-B330-13C2-9EDE-F06003229FF9}"/>
              </a:ext>
            </a:extLst>
          </p:cNvPr>
          <p:cNvSpPr/>
          <p:nvPr/>
        </p:nvSpPr>
        <p:spPr>
          <a:xfrm>
            <a:off x="6258065" y="6390358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2" name="Ellips 181">
            <a:extLst>
              <a:ext uri="{FF2B5EF4-FFF2-40B4-BE49-F238E27FC236}">
                <a16:creationId xmlns:a16="http://schemas.microsoft.com/office/drawing/2014/main" id="{D6D20A3D-C450-DD18-C662-323C8A213A77}"/>
              </a:ext>
            </a:extLst>
          </p:cNvPr>
          <p:cNvSpPr/>
          <p:nvPr/>
        </p:nvSpPr>
        <p:spPr>
          <a:xfrm>
            <a:off x="8122364" y="5933709"/>
            <a:ext cx="221585" cy="211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3" name="Framåt eller nästa 18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9ED6FA6-94A0-03F8-DA72-9A320706C28A}"/>
              </a:ext>
            </a:extLst>
          </p:cNvPr>
          <p:cNvSpPr/>
          <p:nvPr/>
        </p:nvSpPr>
        <p:spPr>
          <a:xfrm>
            <a:off x="8055202" y="6280074"/>
            <a:ext cx="355908" cy="3022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4" name="textruta 183">
            <a:extLst>
              <a:ext uri="{FF2B5EF4-FFF2-40B4-BE49-F238E27FC236}">
                <a16:creationId xmlns:a16="http://schemas.microsoft.com/office/drawing/2014/main" id="{8AA60189-0C98-FACC-B96C-84506E9AFFC9}"/>
              </a:ext>
            </a:extLst>
          </p:cNvPr>
          <p:cNvSpPr txBox="1"/>
          <p:nvPr/>
        </p:nvSpPr>
        <p:spPr>
          <a:xfrm>
            <a:off x="8402333" y="5870506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>
                <a:solidFill>
                  <a:schemeClr val="bg1"/>
                </a:solidFill>
              </a:rPr>
              <a:t>Aktörer</a:t>
            </a:r>
          </a:p>
        </p:txBody>
      </p:sp>
      <p:sp>
        <p:nvSpPr>
          <p:cNvPr id="185" name="textruta 184">
            <a:extLst>
              <a:ext uri="{FF2B5EF4-FFF2-40B4-BE49-F238E27FC236}">
                <a16:creationId xmlns:a16="http://schemas.microsoft.com/office/drawing/2014/main" id="{BB3625FF-7C1A-93EB-3522-718E2040E509}"/>
              </a:ext>
            </a:extLst>
          </p:cNvPr>
          <p:cNvSpPr txBox="1"/>
          <p:nvPr/>
        </p:nvSpPr>
        <p:spPr>
          <a:xfrm>
            <a:off x="8415587" y="6251503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>
                <a:solidFill>
                  <a:schemeClr val="bg1"/>
                </a:solidFill>
              </a:rPr>
              <a:t>Aktiviteter</a:t>
            </a:r>
          </a:p>
        </p:txBody>
      </p:sp>
    </p:spTree>
    <p:extLst>
      <p:ext uri="{BB962C8B-B14F-4D97-AF65-F5344CB8AC3E}">
        <p14:creationId xmlns:p14="http://schemas.microsoft.com/office/powerpoint/2010/main" val="362739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CB7AD6E-95D8-76AC-511C-64D7AE20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ska det </a:t>
            </a:r>
            <a:br>
              <a:rPr lang="sv-SE"/>
            </a:br>
            <a:r>
              <a:rPr lang="sv-SE"/>
              <a:t>fungera praktiskt?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54E609C-3891-9DE4-05F9-194CBB87D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Organisation och finansiering</a:t>
            </a:r>
          </a:p>
        </p:txBody>
      </p:sp>
    </p:spTree>
    <p:extLst>
      <p:ext uri="{BB962C8B-B14F-4D97-AF65-F5344CB8AC3E}">
        <p14:creationId xmlns:p14="http://schemas.microsoft.com/office/powerpoint/2010/main" val="341976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5284B700-9775-6563-C3EE-717C21B896F2}"/>
              </a:ext>
            </a:extLst>
          </p:cNvPr>
          <p:cNvSpPr/>
          <p:nvPr/>
        </p:nvSpPr>
        <p:spPr>
          <a:xfrm>
            <a:off x="1463338" y="1057224"/>
            <a:ext cx="3450866" cy="33614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Program</a:t>
            </a:r>
          </a:p>
          <a:p>
            <a:pPr algn="ctr"/>
            <a:endParaRPr lang="sv-SE">
              <a:solidFill>
                <a:schemeClr val="tx1"/>
              </a:solidFill>
            </a:endParaRPr>
          </a:p>
          <a:p>
            <a:pPr algn="ctr"/>
            <a:endParaRPr lang="sv-SE">
              <a:solidFill>
                <a:schemeClr val="tx1"/>
              </a:solidFill>
            </a:endParaRPr>
          </a:p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AACF2199-5A33-98E0-29D1-D346C4D1FB8F}"/>
              </a:ext>
            </a:extLst>
          </p:cNvPr>
          <p:cNvSpPr/>
          <p:nvPr/>
        </p:nvSpPr>
        <p:spPr>
          <a:xfrm>
            <a:off x="2267745" y="2695193"/>
            <a:ext cx="1851329" cy="17426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Program-kontor</a:t>
            </a:r>
          </a:p>
        </p:txBody>
      </p:sp>
      <p:sp>
        <p:nvSpPr>
          <p:cNvPr id="6" name="Rektangel: ett klippt hörn 5">
            <a:extLst>
              <a:ext uri="{FF2B5EF4-FFF2-40B4-BE49-F238E27FC236}">
                <a16:creationId xmlns:a16="http://schemas.microsoft.com/office/drawing/2014/main" id="{9FF172E2-DD37-0890-F297-F8AFA2A0C4A6}"/>
              </a:ext>
            </a:extLst>
          </p:cNvPr>
          <p:cNvSpPr/>
          <p:nvPr/>
        </p:nvSpPr>
        <p:spPr>
          <a:xfrm flipH="1">
            <a:off x="1615738" y="580806"/>
            <a:ext cx="3146065" cy="724895"/>
          </a:xfrm>
          <a:prstGeom prst="snip1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A3E20B6-A433-919A-906B-83E9C764624E}"/>
              </a:ext>
            </a:extLst>
          </p:cNvPr>
          <p:cNvSpPr/>
          <p:nvPr/>
        </p:nvSpPr>
        <p:spPr>
          <a:xfrm>
            <a:off x="2046160" y="1782119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32E9256-EEF7-5106-E5F8-6349068AC326}"/>
              </a:ext>
            </a:extLst>
          </p:cNvPr>
          <p:cNvSpPr/>
          <p:nvPr/>
        </p:nvSpPr>
        <p:spPr>
          <a:xfrm>
            <a:off x="2562721" y="1646378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F4935C58-4004-8E72-11D1-9E9005A66DC4}"/>
              </a:ext>
            </a:extLst>
          </p:cNvPr>
          <p:cNvSpPr/>
          <p:nvPr/>
        </p:nvSpPr>
        <p:spPr>
          <a:xfrm>
            <a:off x="3077977" y="1540426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E33ECAFB-6CDE-BF6D-2E1C-8E24C203EBC4}"/>
              </a:ext>
            </a:extLst>
          </p:cNvPr>
          <p:cNvSpPr/>
          <p:nvPr/>
        </p:nvSpPr>
        <p:spPr>
          <a:xfrm>
            <a:off x="3216487" y="3923355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3203866-78CE-F028-1B4A-B60FAC1A2843}"/>
              </a:ext>
            </a:extLst>
          </p:cNvPr>
          <p:cNvSpPr/>
          <p:nvPr/>
        </p:nvSpPr>
        <p:spPr>
          <a:xfrm>
            <a:off x="1915740" y="2870917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907888AB-06EC-F629-D170-E19E54E2A1D8}"/>
              </a:ext>
            </a:extLst>
          </p:cNvPr>
          <p:cNvSpPr/>
          <p:nvPr/>
        </p:nvSpPr>
        <p:spPr>
          <a:xfrm>
            <a:off x="3077976" y="1982357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E65376B6-B1BF-F452-B513-369AB6F02E6A}"/>
              </a:ext>
            </a:extLst>
          </p:cNvPr>
          <p:cNvSpPr/>
          <p:nvPr/>
        </p:nvSpPr>
        <p:spPr>
          <a:xfrm>
            <a:off x="3672394" y="1706067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60D127F8-6E68-F9B3-6205-7163D59A747B}"/>
              </a:ext>
            </a:extLst>
          </p:cNvPr>
          <p:cNvSpPr/>
          <p:nvPr/>
        </p:nvSpPr>
        <p:spPr>
          <a:xfrm>
            <a:off x="3783186" y="2243358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0DB8BE47-B57D-B28D-0FE9-029554F0CB44}"/>
              </a:ext>
            </a:extLst>
          </p:cNvPr>
          <p:cNvSpPr/>
          <p:nvPr/>
        </p:nvSpPr>
        <p:spPr>
          <a:xfrm>
            <a:off x="4335136" y="2088308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2CE9680-3E50-BF24-6C90-844C8BA335F1}"/>
              </a:ext>
            </a:extLst>
          </p:cNvPr>
          <p:cNvSpPr/>
          <p:nvPr/>
        </p:nvSpPr>
        <p:spPr>
          <a:xfrm>
            <a:off x="4326885" y="2631979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A79D6362-9630-42F6-0AE2-BC5C8A7AA5B4}"/>
              </a:ext>
            </a:extLst>
          </p:cNvPr>
          <p:cNvSpPr/>
          <p:nvPr/>
        </p:nvSpPr>
        <p:spPr>
          <a:xfrm>
            <a:off x="3561601" y="3082820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659F98AD-2B3E-9140-AA3A-68105A293C38}"/>
              </a:ext>
            </a:extLst>
          </p:cNvPr>
          <p:cNvSpPr/>
          <p:nvPr/>
        </p:nvSpPr>
        <p:spPr>
          <a:xfrm>
            <a:off x="4216092" y="3256169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611721DB-A151-203A-42B4-8FF05103B0DE}"/>
              </a:ext>
            </a:extLst>
          </p:cNvPr>
          <p:cNvSpPr/>
          <p:nvPr/>
        </p:nvSpPr>
        <p:spPr>
          <a:xfrm>
            <a:off x="2562720" y="3075064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8F666A00-1321-6BE7-2F0C-2E60DC92D1FF}"/>
              </a:ext>
            </a:extLst>
          </p:cNvPr>
          <p:cNvSpPr/>
          <p:nvPr/>
        </p:nvSpPr>
        <p:spPr>
          <a:xfrm>
            <a:off x="3044494" y="2986753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31B58DC1-D04A-2B54-24C3-E719A3DEC984}"/>
              </a:ext>
            </a:extLst>
          </p:cNvPr>
          <p:cNvSpPr/>
          <p:nvPr/>
        </p:nvSpPr>
        <p:spPr>
          <a:xfrm>
            <a:off x="3783185" y="3649747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1F68270C-5F0E-69EE-F793-9279F3EC41BB}"/>
              </a:ext>
            </a:extLst>
          </p:cNvPr>
          <p:cNvSpPr/>
          <p:nvPr/>
        </p:nvSpPr>
        <p:spPr>
          <a:xfrm>
            <a:off x="2502703" y="3711452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ubrik 24">
            <a:extLst>
              <a:ext uri="{FF2B5EF4-FFF2-40B4-BE49-F238E27FC236}">
                <a16:creationId xmlns:a16="http://schemas.microsoft.com/office/drawing/2014/main" id="{DF5FA247-7091-9F7E-D2F0-C7A672CB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12" y="582477"/>
            <a:ext cx="5872652" cy="614852"/>
          </a:xfrm>
        </p:spPr>
        <p:txBody>
          <a:bodyPr>
            <a:normAutofit fontScale="90000"/>
          </a:bodyPr>
          <a:lstStyle/>
          <a:p>
            <a:r>
              <a:rPr lang="sv-SE"/>
              <a:t>Organisation</a:t>
            </a:r>
          </a:p>
        </p:txBody>
      </p:sp>
      <p:sp>
        <p:nvSpPr>
          <p:cNvPr id="26" name="Platshållare för innehåll 25">
            <a:extLst>
              <a:ext uri="{FF2B5EF4-FFF2-40B4-BE49-F238E27FC236}">
                <a16:creationId xmlns:a16="http://schemas.microsoft.com/office/drawing/2014/main" id="{D96CECE3-383B-BF73-AA50-579303124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384" y="1245194"/>
            <a:ext cx="5657778" cy="5612805"/>
          </a:xfrm>
        </p:spPr>
        <p:txBody>
          <a:bodyPr>
            <a:normAutofit/>
          </a:bodyPr>
          <a:lstStyle/>
          <a:p>
            <a:r>
              <a:rPr lang="sv-SE" sz="1800"/>
              <a:t>Ett </a:t>
            </a:r>
            <a:r>
              <a:rPr lang="sv-SE" sz="1800" b="1"/>
              <a:t>program</a:t>
            </a:r>
            <a:r>
              <a:rPr lang="sv-SE" sz="1800"/>
              <a:t> i </a:t>
            </a:r>
            <a:r>
              <a:rPr lang="sv-SE" sz="1800" err="1"/>
              <a:t>Impact</a:t>
            </a:r>
            <a:r>
              <a:rPr lang="sv-SE" sz="1800"/>
              <a:t> Innovation ska bidra till systeminnovation i riktning mot en egenformulerad </a:t>
            </a:r>
            <a:r>
              <a:rPr lang="sv-SE" sz="1800" b="1"/>
              <a:t>mission</a:t>
            </a:r>
            <a:r>
              <a:rPr lang="sv-SE" sz="1800"/>
              <a:t>. </a:t>
            </a:r>
          </a:p>
          <a:p>
            <a:r>
              <a:rPr lang="sv-SE" sz="1800"/>
              <a:t>Programmen förväntas utformas av flera </a:t>
            </a:r>
            <a:r>
              <a:rPr lang="sv-SE" sz="1800" b="1"/>
              <a:t>aktörer</a:t>
            </a:r>
            <a:r>
              <a:rPr lang="sv-SE" sz="1800"/>
              <a:t> – både stora och små från näringsliv, akademi, offentlig sektor och civilsamhälle. Aktörer kan komma och gå under programmets livstid.</a:t>
            </a:r>
          </a:p>
          <a:p>
            <a:r>
              <a:rPr lang="sv-SE" sz="1800"/>
              <a:t>Inom programmen skapas </a:t>
            </a:r>
            <a:r>
              <a:rPr lang="sv-SE" sz="1800" b="1"/>
              <a:t>insatser</a:t>
            </a:r>
            <a:r>
              <a:rPr lang="sv-SE" sz="1800"/>
              <a:t>. Det är genom insatserna som </a:t>
            </a:r>
            <a:r>
              <a:rPr lang="sv-SE" sz="1800" b="1"/>
              <a:t>aktiviteter</a:t>
            </a:r>
            <a:r>
              <a:rPr lang="sv-SE" sz="1800"/>
              <a:t> kommer finansieras. </a:t>
            </a:r>
          </a:p>
          <a:p>
            <a:r>
              <a:rPr lang="sv-SE" sz="1800"/>
              <a:t>Varje program ska ha ett </a:t>
            </a:r>
            <a:r>
              <a:rPr lang="sv-SE" sz="1800" b="1"/>
              <a:t>programkontor</a:t>
            </a:r>
            <a:r>
              <a:rPr lang="sv-SE" sz="1800"/>
              <a:t> som hanterar programmets drift och </a:t>
            </a:r>
            <a:r>
              <a:rPr lang="sv-SE" sz="1800" i="1"/>
              <a:t>koordinerar</a:t>
            </a:r>
            <a:r>
              <a:rPr lang="sv-SE" sz="1800"/>
              <a:t> aktiviteter och programinsatser.</a:t>
            </a:r>
          </a:p>
          <a:p>
            <a:r>
              <a:rPr lang="sv-SE" sz="1800"/>
              <a:t>Alla aktörer som bidrar i programmet och medverkar i att utformar insatser behöver inte ingå i programkontoret. </a:t>
            </a:r>
          </a:p>
          <a:p>
            <a:endParaRPr lang="sv-SE" sz="1800"/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628B7BEF-F338-F5A9-A96E-8FBF4CB868FF}"/>
              </a:ext>
            </a:extLst>
          </p:cNvPr>
          <p:cNvGrpSpPr/>
          <p:nvPr/>
        </p:nvGrpSpPr>
        <p:grpSpPr>
          <a:xfrm>
            <a:off x="650981" y="5488240"/>
            <a:ext cx="1002863" cy="479554"/>
            <a:chOff x="566003" y="5806079"/>
            <a:chExt cx="1002863" cy="479554"/>
          </a:xfrm>
        </p:grpSpPr>
        <p:sp>
          <p:nvSpPr>
            <p:cNvPr id="40" name="Framåt eller nästa 3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FCE5A40-5548-4343-C3D8-6CB717DF54C8}"/>
                </a:ext>
              </a:extLst>
            </p:cNvPr>
            <p:cNvSpPr/>
            <p:nvPr/>
          </p:nvSpPr>
          <p:spPr>
            <a:xfrm>
              <a:off x="756640" y="6092044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Framåt eller nästa 4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9D5D409D-1D88-093E-A882-60352FF46BC7}"/>
                </a:ext>
              </a:extLst>
            </p:cNvPr>
            <p:cNvSpPr/>
            <p:nvPr/>
          </p:nvSpPr>
          <p:spPr>
            <a:xfrm>
              <a:off x="1161665" y="6092043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Framåt eller nästa 4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E5780AE-5642-4CB1-DA67-BF97972BC1C5}"/>
                </a:ext>
              </a:extLst>
            </p:cNvPr>
            <p:cNvSpPr/>
            <p:nvPr/>
          </p:nvSpPr>
          <p:spPr>
            <a:xfrm>
              <a:off x="5660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Framåt eller nästa 4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D1DA0AEA-1A31-AD9A-EAFE-719D02619E94}"/>
                </a:ext>
              </a:extLst>
            </p:cNvPr>
            <p:cNvSpPr/>
            <p:nvPr/>
          </p:nvSpPr>
          <p:spPr>
            <a:xfrm>
              <a:off x="963058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Framåt eller nästa 4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BA47093-2312-CAB1-7341-E264D2D72323}"/>
                </a:ext>
              </a:extLst>
            </p:cNvPr>
            <p:cNvSpPr/>
            <p:nvPr/>
          </p:nvSpPr>
          <p:spPr>
            <a:xfrm>
              <a:off x="13409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43117E0F-C040-683F-F2D2-6A12D661D455}"/>
              </a:ext>
            </a:extLst>
          </p:cNvPr>
          <p:cNvGrpSpPr/>
          <p:nvPr/>
        </p:nvGrpSpPr>
        <p:grpSpPr>
          <a:xfrm>
            <a:off x="4478039" y="5535607"/>
            <a:ext cx="1002863" cy="479554"/>
            <a:chOff x="566003" y="5806079"/>
            <a:chExt cx="1002863" cy="479554"/>
          </a:xfrm>
        </p:grpSpPr>
        <p:sp>
          <p:nvSpPr>
            <p:cNvPr id="47" name="Framåt eller nästa 4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1B6722C-170D-3B0A-C044-38230A68A7C6}"/>
                </a:ext>
              </a:extLst>
            </p:cNvPr>
            <p:cNvSpPr/>
            <p:nvPr/>
          </p:nvSpPr>
          <p:spPr>
            <a:xfrm>
              <a:off x="756640" y="6092044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Framåt eller nästa 4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BDAE216D-856E-6106-14D1-802B1FAA3A99}"/>
                </a:ext>
              </a:extLst>
            </p:cNvPr>
            <p:cNvSpPr/>
            <p:nvPr/>
          </p:nvSpPr>
          <p:spPr>
            <a:xfrm>
              <a:off x="1161665" y="6092043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Framåt eller nästa 4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D864E06-4547-461B-B7FC-1D46772ED5CC}"/>
                </a:ext>
              </a:extLst>
            </p:cNvPr>
            <p:cNvSpPr/>
            <p:nvPr/>
          </p:nvSpPr>
          <p:spPr>
            <a:xfrm>
              <a:off x="5660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Framåt eller nästa 4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744FBEFF-1864-8536-F4AB-C9B83CB66A0C}"/>
                </a:ext>
              </a:extLst>
            </p:cNvPr>
            <p:cNvSpPr/>
            <p:nvPr/>
          </p:nvSpPr>
          <p:spPr>
            <a:xfrm>
              <a:off x="963058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Framåt eller nästa 5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1DBDD56-BC62-626A-AAE7-7B502C08185A}"/>
                </a:ext>
              </a:extLst>
            </p:cNvPr>
            <p:cNvSpPr/>
            <p:nvPr/>
          </p:nvSpPr>
          <p:spPr>
            <a:xfrm>
              <a:off x="13409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2846C3E3-A70B-DEA2-8D43-91868E20D2FE}"/>
              </a:ext>
            </a:extLst>
          </p:cNvPr>
          <p:cNvGrpSpPr/>
          <p:nvPr/>
        </p:nvGrpSpPr>
        <p:grpSpPr>
          <a:xfrm>
            <a:off x="1874931" y="5895414"/>
            <a:ext cx="1002863" cy="479554"/>
            <a:chOff x="566003" y="5806079"/>
            <a:chExt cx="1002863" cy="479554"/>
          </a:xfrm>
        </p:grpSpPr>
        <p:sp>
          <p:nvSpPr>
            <p:cNvPr id="53" name="Framåt eller nästa 5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87CA111-C40D-5DE2-B8DD-E331600E8BE1}"/>
                </a:ext>
              </a:extLst>
            </p:cNvPr>
            <p:cNvSpPr/>
            <p:nvPr/>
          </p:nvSpPr>
          <p:spPr>
            <a:xfrm>
              <a:off x="756640" y="6092044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Framåt eller nästa 5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77F5366-D14C-FB7E-A114-5AD489A0F930}"/>
                </a:ext>
              </a:extLst>
            </p:cNvPr>
            <p:cNvSpPr/>
            <p:nvPr/>
          </p:nvSpPr>
          <p:spPr>
            <a:xfrm>
              <a:off x="1161665" y="6092043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Framåt eller nästa 5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F24A30C-D53E-752C-342E-087ABDC2AE77}"/>
                </a:ext>
              </a:extLst>
            </p:cNvPr>
            <p:cNvSpPr/>
            <p:nvPr/>
          </p:nvSpPr>
          <p:spPr>
            <a:xfrm>
              <a:off x="5660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Framåt eller nästa 55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AA36A9E-CF5B-FD22-082D-8F2EAC6EF3A8}"/>
                </a:ext>
              </a:extLst>
            </p:cNvPr>
            <p:cNvSpPr/>
            <p:nvPr/>
          </p:nvSpPr>
          <p:spPr>
            <a:xfrm>
              <a:off x="963058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Framåt eller nästa 5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68702DA-8AE0-F0F1-F176-745126DB975B}"/>
                </a:ext>
              </a:extLst>
            </p:cNvPr>
            <p:cNvSpPr/>
            <p:nvPr/>
          </p:nvSpPr>
          <p:spPr>
            <a:xfrm>
              <a:off x="13409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78AEECA3-789E-DEEB-C8BB-A5123743C8C2}"/>
              </a:ext>
            </a:extLst>
          </p:cNvPr>
          <p:cNvGrpSpPr/>
          <p:nvPr/>
        </p:nvGrpSpPr>
        <p:grpSpPr>
          <a:xfrm>
            <a:off x="3196905" y="5885054"/>
            <a:ext cx="1002863" cy="479554"/>
            <a:chOff x="566003" y="5806079"/>
            <a:chExt cx="1002863" cy="479554"/>
          </a:xfrm>
        </p:grpSpPr>
        <p:sp>
          <p:nvSpPr>
            <p:cNvPr id="59" name="Framåt eller nästa 5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166E8E7-6C22-0EDC-D1C5-229AEFBA586F}"/>
                </a:ext>
              </a:extLst>
            </p:cNvPr>
            <p:cNvSpPr/>
            <p:nvPr/>
          </p:nvSpPr>
          <p:spPr>
            <a:xfrm>
              <a:off x="756640" y="6092044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Framåt eller nästa 5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9BE50610-D1DC-6D44-8820-1C0954EA8A44}"/>
                </a:ext>
              </a:extLst>
            </p:cNvPr>
            <p:cNvSpPr/>
            <p:nvPr/>
          </p:nvSpPr>
          <p:spPr>
            <a:xfrm>
              <a:off x="1161665" y="6092043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" name="Framåt eller nästa 6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727A878-EF3A-A844-1884-412F95B60FA7}"/>
                </a:ext>
              </a:extLst>
            </p:cNvPr>
            <p:cNvSpPr/>
            <p:nvPr/>
          </p:nvSpPr>
          <p:spPr>
            <a:xfrm>
              <a:off x="5660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Framåt eller nästa 6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CF6B368-AFC9-E39F-0B33-AE9BDEBC8537}"/>
                </a:ext>
              </a:extLst>
            </p:cNvPr>
            <p:cNvSpPr/>
            <p:nvPr/>
          </p:nvSpPr>
          <p:spPr>
            <a:xfrm>
              <a:off x="963058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Framåt eller nästa 6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CDAF188B-9391-D4C7-6177-56087E346F21}"/>
                </a:ext>
              </a:extLst>
            </p:cNvPr>
            <p:cNvSpPr/>
            <p:nvPr/>
          </p:nvSpPr>
          <p:spPr>
            <a:xfrm>
              <a:off x="13409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4" name="Ellips 63">
            <a:extLst>
              <a:ext uri="{FF2B5EF4-FFF2-40B4-BE49-F238E27FC236}">
                <a16:creationId xmlns:a16="http://schemas.microsoft.com/office/drawing/2014/main" id="{267EA2BB-0E1A-FA22-4E11-70940246AA41}"/>
              </a:ext>
            </a:extLst>
          </p:cNvPr>
          <p:cNvSpPr/>
          <p:nvPr/>
        </p:nvSpPr>
        <p:spPr>
          <a:xfrm>
            <a:off x="2300455" y="2412057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F3B44CC7-8795-3C7D-C6F4-231CDE7F3A95}"/>
              </a:ext>
            </a:extLst>
          </p:cNvPr>
          <p:cNvSpPr/>
          <p:nvPr/>
        </p:nvSpPr>
        <p:spPr>
          <a:xfrm>
            <a:off x="437371" y="3579141"/>
            <a:ext cx="185531" cy="194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amåt eller nästa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2CA2791-1C33-6837-9347-71DC461EF630}"/>
              </a:ext>
            </a:extLst>
          </p:cNvPr>
          <p:cNvSpPr/>
          <p:nvPr/>
        </p:nvSpPr>
        <p:spPr>
          <a:xfrm>
            <a:off x="370209" y="3854067"/>
            <a:ext cx="297999" cy="2769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E30F8B7-5F30-8A5D-EF46-FA0293CB66CC}"/>
              </a:ext>
            </a:extLst>
          </p:cNvPr>
          <p:cNvSpPr txBox="1"/>
          <p:nvPr/>
        </p:nvSpPr>
        <p:spPr>
          <a:xfrm>
            <a:off x="682836" y="3524119"/>
            <a:ext cx="7632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"/>
              <a:t>Aktörer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E98FF6CA-5676-1067-ED21-2FE9BBE94A8B}"/>
              </a:ext>
            </a:extLst>
          </p:cNvPr>
          <p:cNvSpPr txBox="1"/>
          <p:nvPr/>
        </p:nvSpPr>
        <p:spPr>
          <a:xfrm>
            <a:off x="682836" y="3826132"/>
            <a:ext cx="9765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"/>
              <a:t>Aktiviteter</a:t>
            </a: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392A2FA2-1B8D-A2E9-2FE0-FD3D4038CAEF}"/>
              </a:ext>
            </a:extLst>
          </p:cNvPr>
          <p:cNvSpPr/>
          <p:nvPr/>
        </p:nvSpPr>
        <p:spPr>
          <a:xfrm>
            <a:off x="1824575" y="2200154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Pil: nedåt 29">
            <a:extLst>
              <a:ext uri="{FF2B5EF4-FFF2-40B4-BE49-F238E27FC236}">
                <a16:creationId xmlns:a16="http://schemas.microsoft.com/office/drawing/2014/main" id="{573A6284-0CDD-4830-5430-A47F8C553B1E}"/>
              </a:ext>
            </a:extLst>
          </p:cNvPr>
          <p:cNvSpPr/>
          <p:nvPr/>
        </p:nvSpPr>
        <p:spPr>
          <a:xfrm>
            <a:off x="1529188" y="4420602"/>
            <a:ext cx="485602" cy="88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600"/>
              <a:t>Insats</a:t>
            </a:r>
          </a:p>
        </p:txBody>
      </p:sp>
      <p:sp>
        <p:nvSpPr>
          <p:cNvPr id="35" name="Pil: nedåt 34">
            <a:extLst>
              <a:ext uri="{FF2B5EF4-FFF2-40B4-BE49-F238E27FC236}">
                <a16:creationId xmlns:a16="http://schemas.microsoft.com/office/drawing/2014/main" id="{C996F593-9804-7166-1C06-C6AE07141F16}"/>
              </a:ext>
            </a:extLst>
          </p:cNvPr>
          <p:cNvSpPr/>
          <p:nvPr/>
        </p:nvSpPr>
        <p:spPr>
          <a:xfrm>
            <a:off x="4150656" y="4420602"/>
            <a:ext cx="485602" cy="88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600"/>
              <a:t>Insats</a:t>
            </a:r>
          </a:p>
        </p:txBody>
      </p:sp>
      <p:sp>
        <p:nvSpPr>
          <p:cNvPr id="36" name="Pil: nedåt 35">
            <a:extLst>
              <a:ext uri="{FF2B5EF4-FFF2-40B4-BE49-F238E27FC236}">
                <a16:creationId xmlns:a16="http://schemas.microsoft.com/office/drawing/2014/main" id="{79F256B3-E95C-5CC7-CC93-5262C5FAB979}"/>
              </a:ext>
            </a:extLst>
          </p:cNvPr>
          <p:cNvSpPr/>
          <p:nvPr/>
        </p:nvSpPr>
        <p:spPr>
          <a:xfrm>
            <a:off x="2302544" y="4700898"/>
            <a:ext cx="485602" cy="88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600"/>
              <a:t>Insats</a:t>
            </a:r>
          </a:p>
        </p:txBody>
      </p:sp>
      <p:sp>
        <p:nvSpPr>
          <p:cNvPr id="37" name="Pil: nedåt 36">
            <a:extLst>
              <a:ext uri="{FF2B5EF4-FFF2-40B4-BE49-F238E27FC236}">
                <a16:creationId xmlns:a16="http://schemas.microsoft.com/office/drawing/2014/main" id="{87B12F96-8FBF-C26C-7613-8E483CFD53BD}"/>
              </a:ext>
            </a:extLst>
          </p:cNvPr>
          <p:cNvSpPr/>
          <p:nvPr/>
        </p:nvSpPr>
        <p:spPr>
          <a:xfrm>
            <a:off x="3271581" y="4701963"/>
            <a:ext cx="485602" cy="88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600"/>
              <a:t>Insats</a:t>
            </a:r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F2A12828-FA85-D0E6-A13C-73EAA391F489}"/>
              </a:ext>
            </a:extLst>
          </p:cNvPr>
          <p:cNvSpPr/>
          <p:nvPr/>
        </p:nvSpPr>
        <p:spPr>
          <a:xfrm>
            <a:off x="1253021" y="1600115"/>
            <a:ext cx="221585" cy="21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Rak pilkoppling 65">
            <a:extLst>
              <a:ext uri="{FF2B5EF4-FFF2-40B4-BE49-F238E27FC236}">
                <a16:creationId xmlns:a16="http://schemas.microsoft.com/office/drawing/2014/main" id="{8A3B622A-F148-F3C7-41A2-2BC62B55014E}"/>
              </a:ext>
            </a:extLst>
          </p:cNvPr>
          <p:cNvCxnSpPr>
            <a:cxnSpLocks/>
            <a:stCxn id="38" idx="5"/>
          </p:cNvCxnSpPr>
          <p:nvPr/>
        </p:nvCxnSpPr>
        <p:spPr>
          <a:xfrm>
            <a:off x="1442156" y="1780986"/>
            <a:ext cx="391701" cy="245025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pilkoppling 69">
            <a:extLst>
              <a:ext uri="{FF2B5EF4-FFF2-40B4-BE49-F238E27FC236}">
                <a16:creationId xmlns:a16="http://schemas.microsoft.com/office/drawing/2014/main" id="{662926DB-3F6D-CE28-C158-544538339512}"/>
              </a:ext>
            </a:extLst>
          </p:cNvPr>
          <p:cNvCxnSpPr>
            <a:cxnSpLocks/>
          </p:cNvCxnSpPr>
          <p:nvPr/>
        </p:nvCxnSpPr>
        <p:spPr>
          <a:xfrm flipV="1">
            <a:off x="4586348" y="2088308"/>
            <a:ext cx="405025" cy="105951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26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984F88-5088-577E-B3B3-08415960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319913"/>
            <a:ext cx="10968331" cy="861908"/>
          </a:xfrm>
        </p:spPr>
        <p:txBody>
          <a:bodyPr/>
          <a:lstStyle/>
          <a:p>
            <a:r>
              <a:rPr lang="sv-SE"/>
              <a:t>Exempel på hur program kan organiseras</a:t>
            </a: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BCB2B36E-E79F-9C29-54FB-E9A9A5DBA419}"/>
              </a:ext>
            </a:extLst>
          </p:cNvPr>
          <p:cNvSpPr/>
          <p:nvPr/>
        </p:nvSpPr>
        <p:spPr>
          <a:xfrm>
            <a:off x="3706703" y="4284082"/>
            <a:ext cx="185531" cy="194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95BD6B4-10E2-F496-1A7C-ADAEB93ECFCF}"/>
              </a:ext>
            </a:extLst>
          </p:cNvPr>
          <p:cNvSpPr txBox="1"/>
          <p:nvPr/>
        </p:nvSpPr>
        <p:spPr>
          <a:xfrm>
            <a:off x="3952168" y="4229060"/>
            <a:ext cx="7632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"/>
              <a:t>Aktörer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DD829936-B486-FFB0-39DA-4BEA202E774C}"/>
              </a:ext>
            </a:extLst>
          </p:cNvPr>
          <p:cNvSpPr/>
          <p:nvPr/>
        </p:nvSpPr>
        <p:spPr>
          <a:xfrm>
            <a:off x="882600" y="1882869"/>
            <a:ext cx="2754976" cy="270397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Program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955A011-2B4C-B29D-383A-35FFF8D30CBF}"/>
              </a:ext>
            </a:extLst>
          </p:cNvPr>
          <p:cNvSpPr/>
          <p:nvPr/>
        </p:nvSpPr>
        <p:spPr>
          <a:xfrm>
            <a:off x="1524793" y="3200479"/>
            <a:ext cx="1477996" cy="14018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Program-kontor</a:t>
            </a:r>
          </a:p>
        </p:txBody>
      </p:sp>
      <p:sp>
        <p:nvSpPr>
          <p:cNvPr id="7" name="Rektangel: ett klippt hörn 6">
            <a:extLst>
              <a:ext uri="{FF2B5EF4-FFF2-40B4-BE49-F238E27FC236}">
                <a16:creationId xmlns:a16="http://schemas.microsoft.com/office/drawing/2014/main" id="{6B33C377-FCD8-1250-39C5-03C1C410D1FF}"/>
              </a:ext>
            </a:extLst>
          </p:cNvPr>
          <p:cNvSpPr/>
          <p:nvPr/>
        </p:nvSpPr>
        <p:spPr>
          <a:xfrm flipH="1">
            <a:off x="1004268" y="1499631"/>
            <a:ext cx="2511640" cy="583117"/>
          </a:xfrm>
          <a:prstGeom prst="snip1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D409C1B-A6E5-077F-F7C9-7BB13B881325}"/>
              </a:ext>
            </a:extLst>
          </p:cNvPr>
          <p:cNvSpPr/>
          <p:nvPr/>
        </p:nvSpPr>
        <p:spPr>
          <a:xfrm>
            <a:off x="1347892" y="2465987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9FE9095C-3A3D-2678-714C-8CB45F6BFAB0}"/>
              </a:ext>
            </a:extLst>
          </p:cNvPr>
          <p:cNvSpPr/>
          <p:nvPr/>
        </p:nvSpPr>
        <p:spPr>
          <a:xfrm>
            <a:off x="1760285" y="2356795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2ADE5D90-8838-5711-BA2D-ED88273A7BFA}"/>
              </a:ext>
            </a:extLst>
          </p:cNvPr>
          <p:cNvSpPr/>
          <p:nvPr/>
        </p:nvSpPr>
        <p:spPr>
          <a:xfrm>
            <a:off x="2171636" y="2271565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F447F97D-4525-9A90-0E79-F7E49A15C56A}"/>
              </a:ext>
            </a:extLst>
          </p:cNvPr>
          <p:cNvSpPr/>
          <p:nvPr/>
        </p:nvSpPr>
        <p:spPr>
          <a:xfrm>
            <a:off x="2282215" y="4188433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7DD1F61-CE93-62FB-90A9-74225F9BACD5}"/>
              </a:ext>
            </a:extLst>
          </p:cNvPr>
          <p:cNvSpPr/>
          <p:nvPr/>
        </p:nvSpPr>
        <p:spPr>
          <a:xfrm>
            <a:off x="1243772" y="3341834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FF1AB742-CB44-CC12-7885-CE3AD424B3E6}"/>
              </a:ext>
            </a:extLst>
          </p:cNvPr>
          <p:cNvSpPr/>
          <p:nvPr/>
        </p:nvSpPr>
        <p:spPr>
          <a:xfrm>
            <a:off x="2171636" y="2627062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EA092683-7A68-6278-DA82-1D6E432E59C5}"/>
              </a:ext>
            </a:extLst>
          </p:cNvPr>
          <p:cNvSpPr/>
          <p:nvPr/>
        </p:nvSpPr>
        <p:spPr>
          <a:xfrm>
            <a:off x="2646185" y="2404809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4641EDE6-7AA7-95AA-88C1-297969767620}"/>
              </a:ext>
            </a:extLst>
          </p:cNvPr>
          <p:cNvSpPr/>
          <p:nvPr/>
        </p:nvSpPr>
        <p:spPr>
          <a:xfrm>
            <a:off x="2734635" y="2837015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46AED3E8-FDF8-2D2E-F746-BEC24507F061}"/>
              </a:ext>
            </a:extLst>
          </p:cNvPr>
          <p:cNvSpPr/>
          <p:nvPr/>
        </p:nvSpPr>
        <p:spPr>
          <a:xfrm>
            <a:off x="3175281" y="2712290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B68A7A26-B0C0-DCF1-E0DE-926162F531D4}"/>
              </a:ext>
            </a:extLst>
          </p:cNvPr>
          <p:cNvSpPr/>
          <p:nvPr/>
        </p:nvSpPr>
        <p:spPr>
          <a:xfrm>
            <a:off x="3168694" y="3149628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018CE701-B7C2-E717-4607-9331D71DE165}"/>
              </a:ext>
            </a:extLst>
          </p:cNvPr>
          <p:cNvSpPr/>
          <p:nvPr/>
        </p:nvSpPr>
        <p:spPr>
          <a:xfrm>
            <a:off x="2557734" y="3512292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5589641A-1CD5-4B10-5EEF-DE3F69276F2B}"/>
              </a:ext>
            </a:extLst>
          </p:cNvPr>
          <p:cNvSpPr/>
          <p:nvPr/>
        </p:nvSpPr>
        <p:spPr>
          <a:xfrm>
            <a:off x="3080243" y="3651737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1AEE1AB9-ED15-1F62-44FE-D9FF458BA0DD}"/>
              </a:ext>
            </a:extLst>
          </p:cNvPr>
          <p:cNvSpPr/>
          <p:nvPr/>
        </p:nvSpPr>
        <p:spPr>
          <a:xfrm>
            <a:off x="1760284" y="3506053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3FB747CD-D9F8-0A9E-5410-1A723DA8847F}"/>
              </a:ext>
            </a:extLst>
          </p:cNvPr>
          <p:cNvSpPr/>
          <p:nvPr/>
        </p:nvSpPr>
        <p:spPr>
          <a:xfrm>
            <a:off x="2144905" y="3435014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0DBC13C7-82B3-26CB-9B07-B20F5F0AE93A}"/>
              </a:ext>
            </a:extLst>
          </p:cNvPr>
          <p:cNvSpPr/>
          <p:nvPr/>
        </p:nvSpPr>
        <p:spPr>
          <a:xfrm>
            <a:off x="2734634" y="3968338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249112F2-C38C-3E5A-F82C-4582B5CB7A72}"/>
              </a:ext>
            </a:extLst>
          </p:cNvPr>
          <p:cNvSpPr/>
          <p:nvPr/>
        </p:nvSpPr>
        <p:spPr>
          <a:xfrm>
            <a:off x="1712370" y="4017974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CB4FDA10-E58B-569E-F08B-88B1BE67B952}"/>
              </a:ext>
            </a:extLst>
          </p:cNvPr>
          <p:cNvSpPr/>
          <p:nvPr/>
        </p:nvSpPr>
        <p:spPr>
          <a:xfrm>
            <a:off x="1550907" y="2972719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EE453D3C-0F4E-8FB8-3225-179A49265753}"/>
              </a:ext>
            </a:extLst>
          </p:cNvPr>
          <p:cNvSpPr/>
          <p:nvPr/>
        </p:nvSpPr>
        <p:spPr>
          <a:xfrm>
            <a:off x="1170991" y="2802261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347C3EC2-1EA3-0F19-497C-D17143445161}"/>
              </a:ext>
            </a:extLst>
          </p:cNvPr>
          <p:cNvSpPr/>
          <p:nvPr/>
        </p:nvSpPr>
        <p:spPr>
          <a:xfrm>
            <a:off x="4686389" y="1882869"/>
            <a:ext cx="2754976" cy="270397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Program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E72182F9-18F8-3968-678E-E535D32CFB7A}"/>
              </a:ext>
            </a:extLst>
          </p:cNvPr>
          <p:cNvSpPr/>
          <p:nvPr/>
        </p:nvSpPr>
        <p:spPr>
          <a:xfrm>
            <a:off x="5328582" y="3200479"/>
            <a:ext cx="1477996" cy="14018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Program-kontor</a:t>
            </a:r>
          </a:p>
        </p:txBody>
      </p:sp>
      <p:sp>
        <p:nvSpPr>
          <p:cNvPr id="34" name="Rektangel: ett klippt hörn 33">
            <a:extLst>
              <a:ext uri="{FF2B5EF4-FFF2-40B4-BE49-F238E27FC236}">
                <a16:creationId xmlns:a16="http://schemas.microsoft.com/office/drawing/2014/main" id="{39EAF01A-8830-40B1-4DF4-1B221442347D}"/>
              </a:ext>
            </a:extLst>
          </p:cNvPr>
          <p:cNvSpPr/>
          <p:nvPr/>
        </p:nvSpPr>
        <p:spPr>
          <a:xfrm flipH="1">
            <a:off x="4808057" y="1499631"/>
            <a:ext cx="2511640" cy="583117"/>
          </a:xfrm>
          <a:prstGeom prst="snip1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50A33F86-5A7E-F0C3-2FFB-A156F67C4193}"/>
              </a:ext>
            </a:extLst>
          </p:cNvPr>
          <p:cNvSpPr/>
          <p:nvPr/>
        </p:nvSpPr>
        <p:spPr>
          <a:xfrm>
            <a:off x="6086004" y="4188433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EFAB3BEF-A28A-3D50-C0B1-67820EFB8C1B}"/>
              </a:ext>
            </a:extLst>
          </p:cNvPr>
          <p:cNvSpPr/>
          <p:nvPr/>
        </p:nvSpPr>
        <p:spPr>
          <a:xfrm>
            <a:off x="5753438" y="4272016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F15AD053-FE7D-3581-F939-66770B18769F}"/>
              </a:ext>
            </a:extLst>
          </p:cNvPr>
          <p:cNvSpPr/>
          <p:nvPr/>
        </p:nvSpPr>
        <p:spPr>
          <a:xfrm>
            <a:off x="6184622" y="3298868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30136359-B608-D72D-2711-30FD97ACB230}"/>
              </a:ext>
            </a:extLst>
          </p:cNvPr>
          <p:cNvSpPr/>
          <p:nvPr/>
        </p:nvSpPr>
        <p:spPr>
          <a:xfrm>
            <a:off x="5749525" y="3318440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62BB121F-8C09-DDB4-D8DE-9B232523058B}"/>
              </a:ext>
            </a:extLst>
          </p:cNvPr>
          <p:cNvSpPr/>
          <p:nvPr/>
        </p:nvSpPr>
        <p:spPr>
          <a:xfrm>
            <a:off x="6361523" y="3512292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EA38ADB2-9CE7-26AD-1BC3-FC35F30FAF1B}"/>
              </a:ext>
            </a:extLst>
          </p:cNvPr>
          <p:cNvSpPr/>
          <p:nvPr/>
        </p:nvSpPr>
        <p:spPr>
          <a:xfrm>
            <a:off x="6334251" y="4204796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C9D7FA2F-F88A-75E5-8282-F4DDD25375B6}"/>
              </a:ext>
            </a:extLst>
          </p:cNvPr>
          <p:cNvSpPr/>
          <p:nvPr/>
        </p:nvSpPr>
        <p:spPr>
          <a:xfrm>
            <a:off x="5564073" y="3506053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75FEF538-CDAF-3D36-45DA-59AB26589B1A}"/>
              </a:ext>
            </a:extLst>
          </p:cNvPr>
          <p:cNvSpPr/>
          <p:nvPr/>
        </p:nvSpPr>
        <p:spPr>
          <a:xfrm>
            <a:off x="5948694" y="3435014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02FB0E3E-EA23-8DAB-2886-33C36777BCFC}"/>
              </a:ext>
            </a:extLst>
          </p:cNvPr>
          <p:cNvSpPr/>
          <p:nvPr/>
        </p:nvSpPr>
        <p:spPr>
          <a:xfrm>
            <a:off x="6538423" y="3968338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CDB44250-FBE4-F607-04BC-534690CEDEDC}"/>
              </a:ext>
            </a:extLst>
          </p:cNvPr>
          <p:cNvSpPr/>
          <p:nvPr/>
        </p:nvSpPr>
        <p:spPr>
          <a:xfrm>
            <a:off x="5516159" y="4017974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A1A7325E-AF99-3C77-88F5-E39CC56D3026}"/>
              </a:ext>
            </a:extLst>
          </p:cNvPr>
          <p:cNvSpPr/>
          <p:nvPr/>
        </p:nvSpPr>
        <p:spPr>
          <a:xfrm>
            <a:off x="8440700" y="1881223"/>
            <a:ext cx="2754976" cy="270397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Program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19CF8AD8-2F40-42B3-79F6-1553031DFB34}"/>
              </a:ext>
            </a:extLst>
          </p:cNvPr>
          <p:cNvSpPr/>
          <p:nvPr/>
        </p:nvSpPr>
        <p:spPr>
          <a:xfrm>
            <a:off x="9082893" y="3198833"/>
            <a:ext cx="1477996" cy="14018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bg1"/>
                </a:solidFill>
              </a:rPr>
              <a:t>Program-kontor</a:t>
            </a:r>
          </a:p>
        </p:txBody>
      </p:sp>
      <p:sp>
        <p:nvSpPr>
          <p:cNvPr id="56" name="Rektangel: ett klippt hörn 55">
            <a:extLst>
              <a:ext uri="{FF2B5EF4-FFF2-40B4-BE49-F238E27FC236}">
                <a16:creationId xmlns:a16="http://schemas.microsoft.com/office/drawing/2014/main" id="{E8113FD4-2C86-8D03-3C6D-BB6E9236E6D2}"/>
              </a:ext>
            </a:extLst>
          </p:cNvPr>
          <p:cNvSpPr/>
          <p:nvPr/>
        </p:nvSpPr>
        <p:spPr>
          <a:xfrm flipH="1">
            <a:off x="8562368" y="1497985"/>
            <a:ext cx="2511640" cy="583117"/>
          </a:xfrm>
          <a:prstGeom prst="snip1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7A7C2142-1C02-9E3E-DFF3-AF690B4B9AA9}"/>
              </a:ext>
            </a:extLst>
          </p:cNvPr>
          <p:cNvSpPr/>
          <p:nvPr/>
        </p:nvSpPr>
        <p:spPr>
          <a:xfrm>
            <a:off x="8905992" y="2464341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713AAC64-D717-09B6-C648-597C7C59E294}"/>
              </a:ext>
            </a:extLst>
          </p:cNvPr>
          <p:cNvSpPr/>
          <p:nvPr/>
        </p:nvSpPr>
        <p:spPr>
          <a:xfrm>
            <a:off x="9318385" y="2355149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18E0930A-4414-72C1-0E0E-C668D71D69C1}"/>
              </a:ext>
            </a:extLst>
          </p:cNvPr>
          <p:cNvSpPr/>
          <p:nvPr/>
        </p:nvSpPr>
        <p:spPr>
          <a:xfrm>
            <a:off x="9729736" y="2269919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F350247B-6C1D-BFC2-8F11-233CD227F6DE}"/>
              </a:ext>
            </a:extLst>
          </p:cNvPr>
          <p:cNvSpPr/>
          <p:nvPr/>
        </p:nvSpPr>
        <p:spPr>
          <a:xfrm>
            <a:off x="8801872" y="3340188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2" name="Ellips 61">
            <a:extLst>
              <a:ext uri="{FF2B5EF4-FFF2-40B4-BE49-F238E27FC236}">
                <a16:creationId xmlns:a16="http://schemas.microsoft.com/office/drawing/2014/main" id="{12D83529-C327-FC85-4FF3-B0E08EB75B27}"/>
              </a:ext>
            </a:extLst>
          </p:cNvPr>
          <p:cNvSpPr/>
          <p:nvPr/>
        </p:nvSpPr>
        <p:spPr>
          <a:xfrm>
            <a:off x="9729736" y="2625416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3D67BA40-7CCC-A226-68D2-E107D4C0D38F}"/>
              </a:ext>
            </a:extLst>
          </p:cNvPr>
          <p:cNvSpPr/>
          <p:nvPr/>
        </p:nvSpPr>
        <p:spPr>
          <a:xfrm>
            <a:off x="10204285" y="2403163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47974A20-ED6A-D1FC-CECA-2DFE573583D3}"/>
              </a:ext>
            </a:extLst>
          </p:cNvPr>
          <p:cNvSpPr/>
          <p:nvPr/>
        </p:nvSpPr>
        <p:spPr>
          <a:xfrm>
            <a:off x="10292735" y="2835369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52D3F6D1-F9B1-8EA4-D815-71C85880DB99}"/>
              </a:ext>
            </a:extLst>
          </p:cNvPr>
          <p:cNvSpPr/>
          <p:nvPr/>
        </p:nvSpPr>
        <p:spPr>
          <a:xfrm>
            <a:off x="10733381" y="2710644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8422E1DB-E5E0-B59F-0F05-649B4CD89A85}"/>
              </a:ext>
            </a:extLst>
          </p:cNvPr>
          <p:cNvSpPr/>
          <p:nvPr/>
        </p:nvSpPr>
        <p:spPr>
          <a:xfrm>
            <a:off x="10726794" y="3147982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7" name="Ellips 66">
            <a:extLst>
              <a:ext uri="{FF2B5EF4-FFF2-40B4-BE49-F238E27FC236}">
                <a16:creationId xmlns:a16="http://schemas.microsoft.com/office/drawing/2014/main" id="{32608C0C-7E20-4778-1E18-530E7DF669C3}"/>
              </a:ext>
            </a:extLst>
          </p:cNvPr>
          <p:cNvSpPr/>
          <p:nvPr/>
        </p:nvSpPr>
        <p:spPr>
          <a:xfrm>
            <a:off x="10546377" y="2345916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BD9623CC-EB07-B08C-7B6F-69F493C75FD1}"/>
              </a:ext>
            </a:extLst>
          </p:cNvPr>
          <p:cNvSpPr/>
          <p:nvPr/>
        </p:nvSpPr>
        <p:spPr>
          <a:xfrm>
            <a:off x="10638343" y="3650091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2825AC80-FEC4-77A0-7145-9171DA9D18D3}"/>
              </a:ext>
            </a:extLst>
          </p:cNvPr>
          <p:cNvSpPr/>
          <p:nvPr/>
        </p:nvSpPr>
        <p:spPr>
          <a:xfrm>
            <a:off x="8817541" y="3652784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4872578E-E260-F2F0-A562-4C99235B5B7F}"/>
              </a:ext>
            </a:extLst>
          </p:cNvPr>
          <p:cNvSpPr/>
          <p:nvPr/>
        </p:nvSpPr>
        <p:spPr>
          <a:xfrm>
            <a:off x="10378490" y="3170993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73" name="Ellips 72">
            <a:extLst>
              <a:ext uri="{FF2B5EF4-FFF2-40B4-BE49-F238E27FC236}">
                <a16:creationId xmlns:a16="http://schemas.microsoft.com/office/drawing/2014/main" id="{52E25CE4-F03E-CDD7-BC7C-668E6EE9A2A4}"/>
              </a:ext>
            </a:extLst>
          </p:cNvPr>
          <p:cNvSpPr/>
          <p:nvPr/>
        </p:nvSpPr>
        <p:spPr>
          <a:xfrm>
            <a:off x="9109007" y="2971073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74" name="Ellips 73">
            <a:extLst>
              <a:ext uri="{FF2B5EF4-FFF2-40B4-BE49-F238E27FC236}">
                <a16:creationId xmlns:a16="http://schemas.microsoft.com/office/drawing/2014/main" id="{E3987CD7-75AC-9813-EE1C-F57AD8AB3A81}"/>
              </a:ext>
            </a:extLst>
          </p:cNvPr>
          <p:cNvSpPr/>
          <p:nvPr/>
        </p:nvSpPr>
        <p:spPr>
          <a:xfrm>
            <a:off x="8729091" y="2800615"/>
            <a:ext cx="176901" cy="170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7E8856ED-E63C-5AB5-BA0B-F86CD46ABEA3}"/>
              </a:ext>
            </a:extLst>
          </p:cNvPr>
          <p:cNvSpPr txBox="1"/>
          <p:nvPr/>
        </p:nvSpPr>
        <p:spPr>
          <a:xfrm>
            <a:off x="741872" y="4848051"/>
            <a:ext cx="2774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Ett antal aktörer utgör programmet. En mindre grupp av dessa aktörer driver programkontoret.  </a:t>
            </a: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7EFDC793-C7C7-2262-0A3E-737345BA7749}"/>
              </a:ext>
            </a:extLst>
          </p:cNvPr>
          <p:cNvSpPr txBox="1"/>
          <p:nvPr/>
        </p:nvSpPr>
        <p:spPr>
          <a:xfrm>
            <a:off x="4312920" y="4845179"/>
            <a:ext cx="3369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Ett antal aktörer utgör programmet. Samtliga driver programkontoret. </a:t>
            </a:r>
            <a:br>
              <a:rPr lang="sv-SE" sz="1600" dirty="0"/>
            </a:br>
            <a:r>
              <a:rPr lang="sv-SE" sz="1600" dirty="0"/>
              <a:t>Generellt inte att rekommendera. 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946ACE46-F929-94AB-CA32-EDD7E8DFEE2B}"/>
              </a:ext>
            </a:extLst>
          </p:cNvPr>
          <p:cNvSpPr txBox="1"/>
          <p:nvPr/>
        </p:nvSpPr>
        <p:spPr>
          <a:xfrm>
            <a:off x="8387734" y="4842308"/>
            <a:ext cx="2774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Ett antal aktörer utgör programmet. De har utsett en (oberoende) aktör som driver programkontoret.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E7B1ACD2-E7EF-7741-E095-890A8FB9D4AC}"/>
              </a:ext>
            </a:extLst>
          </p:cNvPr>
          <p:cNvSpPr txBox="1"/>
          <p:nvPr/>
        </p:nvSpPr>
        <p:spPr>
          <a:xfrm>
            <a:off x="792875" y="6081539"/>
            <a:ext cx="10090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i="1" dirty="0">
                <a:solidFill>
                  <a:schemeClr val="accent5"/>
                </a:solidFill>
              </a:rPr>
              <a:t>Obs. 1) Deltagande i programkontoret kan ge upphov till jäv avseende insatserna, men behöver inte göra det. 2) Övriga aktörer kan vara med och finansiera den/ de aktörer som driver programkontoret.</a:t>
            </a:r>
          </a:p>
        </p:txBody>
      </p:sp>
    </p:spTree>
    <p:extLst>
      <p:ext uri="{BB962C8B-B14F-4D97-AF65-F5344CB8AC3E}">
        <p14:creationId xmlns:p14="http://schemas.microsoft.com/office/powerpoint/2010/main" val="93249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8C8FDD6-027A-0422-42D4-735A019B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559956"/>
            <a:ext cx="8403848" cy="443902"/>
          </a:xfrm>
        </p:spPr>
        <p:txBody>
          <a:bodyPr>
            <a:normAutofit fontScale="90000"/>
          </a:bodyPr>
          <a:lstStyle/>
          <a:p>
            <a:r>
              <a:rPr lang="sv-SE"/>
              <a:t>Finansiering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E61A9EF-1E11-8C5A-0C2A-4AFBF65B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05" y="1070713"/>
            <a:ext cx="5646930" cy="56354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1800"/>
              <a:t>En </a:t>
            </a:r>
            <a:r>
              <a:rPr lang="sv-SE" sz="1800" b="1"/>
              <a:t>mindre delen av finansieringen </a:t>
            </a:r>
            <a:r>
              <a:rPr lang="sv-SE" sz="1800"/>
              <a:t>går till </a:t>
            </a:r>
            <a:r>
              <a:rPr lang="sv-SE" sz="1800" b="1"/>
              <a:t>programkontoren</a:t>
            </a:r>
            <a:r>
              <a:rPr lang="sv-SE" sz="1800"/>
              <a:t> för drift och koordinering </a:t>
            </a:r>
          </a:p>
          <a:p>
            <a:pPr lvl="1">
              <a:lnSpc>
                <a:spcPct val="100000"/>
              </a:lnSpc>
            </a:pPr>
            <a:r>
              <a:rPr lang="sv-SE"/>
              <a:t>Denna utlysning är öppen nu.</a:t>
            </a:r>
          </a:p>
          <a:p>
            <a:pPr lvl="1">
              <a:lnSpc>
                <a:spcPct val="100000"/>
              </a:lnSpc>
            </a:pPr>
            <a:r>
              <a:rPr lang="sv-SE"/>
              <a:t>Finansieras i enlighet med stöd till innovationskluster i GBER, dvs 50% stödnivå.</a:t>
            </a:r>
          </a:p>
          <a:p>
            <a:pPr>
              <a:lnSpc>
                <a:spcPct val="100000"/>
              </a:lnSpc>
            </a:pPr>
            <a:r>
              <a:rPr lang="sv-SE" sz="1800" b="1"/>
              <a:t>Den största delen av vår budget </a:t>
            </a:r>
            <a:r>
              <a:rPr lang="sv-SE" sz="1800"/>
              <a:t>kommer att gå till </a:t>
            </a:r>
            <a:r>
              <a:rPr lang="sv-SE" sz="1800" b="1"/>
              <a:t>programinsatserna</a:t>
            </a:r>
            <a:r>
              <a:rPr lang="sv-SE" sz="1800"/>
              <a:t>, där aktiviteter finansieras. </a:t>
            </a:r>
          </a:p>
          <a:p>
            <a:pPr lvl="1">
              <a:lnSpc>
                <a:spcPct val="100000"/>
              </a:lnSpc>
            </a:pPr>
            <a:r>
              <a:rPr lang="sv-SE"/>
              <a:t>Energimyndigheten, Formas och Vinnova reserverar 50 – 150 miljoner kronor per år och mission för programinsatser.</a:t>
            </a:r>
          </a:p>
          <a:p>
            <a:pPr lvl="1">
              <a:lnSpc>
                <a:spcPct val="100000"/>
              </a:lnSpc>
            </a:pPr>
            <a:r>
              <a:rPr lang="sv-SE"/>
              <a:t>Inget övergripande krav finns på medfinansiering för programaktiviteterna. Därför kan olika statsstödsgrunder användas för aktörer som utför aktiviteter.</a:t>
            </a:r>
          </a:p>
          <a:p>
            <a:pPr lvl="1">
              <a:lnSpc>
                <a:spcPct val="100000"/>
              </a:lnSpc>
            </a:pPr>
            <a:r>
              <a:rPr lang="sv-SE"/>
              <a:t>Beslut tas i separata processer under programmens genomförandetid. </a:t>
            </a:r>
          </a:p>
          <a:p>
            <a:endParaRPr lang="sv-SE" sz="180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9EC92FA-8FA5-FEEE-0AB0-812BF48BFE3B}"/>
              </a:ext>
            </a:extLst>
          </p:cNvPr>
          <p:cNvSpPr txBox="1"/>
          <p:nvPr/>
        </p:nvSpPr>
        <p:spPr>
          <a:xfrm>
            <a:off x="9869681" y="1074739"/>
            <a:ext cx="211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/>
              <a:t>Programkontor</a:t>
            </a:r>
          </a:p>
          <a:p>
            <a:pPr algn="ctr"/>
            <a:r>
              <a:rPr lang="sv-SE" sz="1600"/>
              <a:t>(finansiering av drift och koordinering)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23D5D4B8-A8EB-3ACE-4379-67E97278F2C3}"/>
              </a:ext>
            </a:extLst>
          </p:cNvPr>
          <p:cNvSpPr/>
          <p:nvPr/>
        </p:nvSpPr>
        <p:spPr>
          <a:xfrm>
            <a:off x="10687316" y="2892917"/>
            <a:ext cx="644400" cy="64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783FB939-2EC3-1C93-808C-536057DA016B}"/>
              </a:ext>
            </a:extLst>
          </p:cNvPr>
          <p:cNvSpPr/>
          <p:nvPr/>
        </p:nvSpPr>
        <p:spPr>
          <a:xfrm>
            <a:off x="10780916" y="2996456"/>
            <a:ext cx="457200" cy="457200"/>
          </a:xfrm>
          <a:prstGeom prst="ellipse">
            <a:avLst/>
          </a:prstGeom>
          <a:noFill/>
          <a:ln>
            <a:solidFill>
              <a:schemeClr val="accent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A3F895E-9BD3-7576-702C-403F5F369688}"/>
              </a:ext>
            </a:extLst>
          </p:cNvPr>
          <p:cNvSpPr txBox="1"/>
          <p:nvPr/>
        </p:nvSpPr>
        <p:spPr>
          <a:xfrm>
            <a:off x="10451832" y="361299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10 – 5 mkr</a:t>
            </a:r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726AAD54-A98A-4730-90A1-28465ADF2888}"/>
              </a:ext>
            </a:extLst>
          </p:cNvPr>
          <p:cNvSpPr/>
          <p:nvPr/>
        </p:nvSpPr>
        <p:spPr>
          <a:xfrm>
            <a:off x="7380937" y="2020322"/>
            <a:ext cx="2484000" cy="248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FC772FCF-024B-6C0E-D356-3B9063CCFC09}"/>
              </a:ext>
            </a:extLst>
          </p:cNvPr>
          <p:cNvSpPr/>
          <p:nvPr/>
        </p:nvSpPr>
        <p:spPr>
          <a:xfrm>
            <a:off x="7902937" y="2542322"/>
            <a:ext cx="1440000" cy="1440000"/>
          </a:xfrm>
          <a:prstGeom prst="ellipse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50 - 150 mkr</a:t>
            </a:r>
          </a:p>
        </p:txBody>
      </p: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81A56D86-965B-4C0B-B089-6D3C5DC9EBFC}"/>
              </a:ext>
            </a:extLst>
          </p:cNvPr>
          <p:cNvCxnSpPr>
            <a:cxnSpLocks/>
          </p:cNvCxnSpPr>
          <p:nvPr/>
        </p:nvCxnSpPr>
        <p:spPr>
          <a:xfrm>
            <a:off x="7714627" y="2502566"/>
            <a:ext cx="327456" cy="25286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42">
            <a:extLst>
              <a:ext uri="{FF2B5EF4-FFF2-40B4-BE49-F238E27FC236}">
                <a16:creationId xmlns:a16="http://schemas.microsoft.com/office/drawing/2014/main" id="{A5B5C217-E770-4B0F-04F5-892ABD70ABB5}"/>
              </a:ext>
            </a:extLst>
          </p:cNvPr>
          <p:cNvSpPr txBox="1"/>
          <p:nvPr/>
        </p:nvSpPr>
        <p:spPr>
          <a:xfrm>
            <a:off x="7512854" y="1080057"/>
            <a:ext cx="211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/>
              <a:t>Programinsatser</a:t>
            </a:r>
          </a:p>
          <a:p>
            <a:pPr algn="ctr"/>
            <a:r>
              <a:rPr lang="sv-SE" sz="1600"/>
              <a:t>(finansiering av aktiviteter)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1893C1C6-C3B4-1E11-2CEE-D084972EDFAC}"/>
              </a:ext>
            </a:extLst>
          </p:cNvPr>
          <p:cNvSpPr txBox="1"/>
          <p:nvPr/>
        </p:nvSpPr>
        <p:spPr>
          <a:xfrm>
            <a:off x="7098790" y="465406"/>
            <a:ext cx="3978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i="1"/>
              <a:t>Finansiering per mission och år</a:t>
            </a:r>
          </a:p>
        </p:txBody>
      </p:sp>
      <p:grpSp>
        <p:nvGrpSpPr>
          <p:cNvPr id="74" name="Grupp 73">
            <a:extLst>
              <a:ext uri="{FF2B5EF4-FFF2-40B4-BE49-F238E27FC236}">
                <a16:creationId xmlns:a16="http://schemas.microsoft.com/office/drawing/2014/main" id="{44D3AA61-FD6E-1C80-1ED8-FA8547681AD1}"/>
              </a:ext>
            </a:extLst>
          </p:cNvPr>
          <p:cNvGrpSpPr/>
          <p:nvPr/>
        </p:nvGrpSpPr>
        <p:grpSpPr>
          <a:xfrm>
            <a:off x="6628504" y="4579995"/>
            <a:ext cx="3988866" cy="1520799"/>
            <a:chOff x="650981" y="4420602"/>
            <a:chExt cx="4829921" cy="1954366"/>
          </a:xfrm>
        </p:grpSpPr>
        <p:grpSp>
          <p:nvGrpSpPr>
            <p:cNvPr id="46" name="Grupp 45">
              <a:extLst>
                <a:ext uri="{FF2B5EF4-FFF2-40B4-BE49-F238E27FC236}">
                  <a16:creationId xmlns:a16="http://schemas.microsoft.com/office/drawing/2014/main" id="{8ACCED70-32A6-23A2-22B6-F80108B89CCB}"/>
                </a:ext>
              </a:extLst>
            </p:cNvPr>
            <p:cNvGrpSpPr/>
            <p:nvPr/>
          </p:nvGrpSpPr>
          <p:grpSpPr>
            <a:xfrm>
              <a:off x="650981" y="5488240"/>
              <a:ext cx="1002863" cy="479554"/>
              <a:chOff x="566003" y="5806079"/>
              <a:chExt cx="1002863" cy="479554"/>
            </a:xfrm>
          </p:grpSpPr>
          <p:sp>
            <p:nvSpPr>
              <p:cNvPr id="47" name="Framåt eller nästa 46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33ADEA26-EA7C-A9B5-1D49-F2525CE0C1E3}"/>
                  </a:ext>
                </a:extLst>
              </p:cNvPr>
              <p:cNvSpPr/>
              <p:nvPr/>
            </p:nvSpPr>
            <p:spPr>
              <a:xfrm>
                <a:off x="756640" y="6092044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48" name="Framåt eller nästa 47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EB333687-049E-5095-DC5E-633842F9E145}"/>
                  </a:ext>
                </a:extLst>
              </p:cNvPr>
              <p:cNvSpPr/>
              <p:nvPr/>
            </p:nvSpPr>
            <p:spPr>
              <a:xfrm>
                <a:off x="1161665" y="6092043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49" name="Framåt eller nästa 48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5AD16F56-0CF5-B550-85C8-F560A120FBCB}"/>
                  </a:ext>
                </a:extLst>
              </p:cNvPr>
              <p:cNvSpPr/>
              <p:nvPr/>
            </p:nvSpPr>
            <p:spPr>
              <a:xfrm>
                <a:off x="566003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50" name="Framåt eller nästa 49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CC5366DA-E341-864B-BDCE-ECC23837257B}"/>
                  </a:ext>
                </a:extLst>
              </p:cNvPr>
              <p:cNvSpPr/>
              <p:nvPr/>
            </p:nvSpPr>
            <p:spPr>
              <a:xfrm>
                <a:off x="963058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51" name="Framåt eller nästa 50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171D60AC-3942-7CD2-06D1-6CDA3D7B9003}"/>
                  </a:ext>
                </a:extLst>
              </p:cNvPr>
              <p:cNvSpPr/>
              <p:nvPr/>
            </p:nvSpPr>
            <p:spPr>
              <a:xfrm>
                <a:off x="1340903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</p:grpSp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0FEE0A5F-0CB7-4AB3-3D16-F2FF8A55F5A4}"/>
                </a:ext>
              </a:extLst>
            </p:cNvPr>
            <p:cNvGrpSpPr/>
            <p:nvPr/>
          </p:nvGrpSpPr>
          <p:grpSpPr>
            <a:xfrm>
              <a:off x="4478039" y="5535607"/>
              <a:ext cx="1002863" cy="479554"/>
              <a:chOff x="566003" y="5806079"/>
              <a:chExt cx="1002863" cy="479554"/>
            </a:xfrm>
          </p:grpSpPr>
          <p:sp>
            <p:nvSpPr>
              <p:cNvPr id="53" name="Framåt eller nästa 52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3C2A570E-24B2-EE1E-A01A-D2BF9F40438C}"/>
                  </a:ext>
                </a:extLst>
              </p:cNvPr>
              <p:cNvSpPr/>
              <p:nvPr/>
            </p:nvSpPr>
            <p:spPr>
              <a:xfrm>
                <a:off x="756640" y="6092044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54" name="Framåt eller nästa 53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A096422F-2938-50D1-2595-55087E64955E}"/>
                  </a:ext>
                </a:extLst>
              </p:cNvPr>
              <p:cNvSpPr/>
              <p:nvPr/>
            </p:nvSpPr>
            <p:spPr>
              <a:xfrm>
                <a:off x="1161665" y="6092043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55" name="Framåt eller nästa 54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6954EAD9-0311-FC07-B40F-CC77C085CE6F}"/>
                  </a:ext>
                </a:extLst>
              </p:cNvPr>
              <p:cNvSpPr/>
              <p:nvPr/>
            </p:nvSpPr>
            <p:spPr>
              <a:xfrm>
                <a:off x="566003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56" name="Framåt eller nästa 55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D85BFEC1-938F-188F-937C-D1B4CE2B9CE9}"/>
                  </a:ext>
                </a:extLst>
              </p:cNvPr>
              <p:cNvSpPr/>
              <p:nvPr/>
            </p:nvSpPr>
            <p:spPr>
              <a:xfrm>
                <a:off x="963058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57" name="Framåt eller nästa 56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32416785-73D4-A311-3D5A-79FA057EECC1}"/>
                  </a:ext>
                </a:extLst>
              </p:cNvPr>
              <p:cNvSpPr/>
              <p:nvPr/>
            </p:nvSpPr>
            <p:spPr>
              <a:xfrm>
                <a:off x="1340903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</p:grpSp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943E54A6-7D16-068E-45F7-538DE588F76B}"/>
                </a:ext>
              </a:extLst>
            </p:cNvPr>
            <p:cNvGrpSpPr/>
            <p:nvPr/>
          </p:nvGrpSpPr>
          <p:grpSpPr>
            <a:xfrm>
              <a:off x="1874931" y="5895414"/>
              <a:ext cx="1002863" cy="479554"/>
              <a:chOff x="566003" y="5806079"/>
              <a:chExt cx="1002863" cy="479554"/>
            </a:xfrm>
          </p:grpSpPr>
          <p:sp>
            <p:nvSpPr>
              <p:cNvPr id="59" name="Framåt eller nästa 58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59709861-7DFA-D1F7-20B4-6044946838A1}"/>
                  </a:ext>
                </a:extLst>
              </p:cNvPr>
              <p:cNvSpPr/>
              <p:nvPr/>
            </p:nvSpPr>
            <p:spPr>
              <a:xfrm>
                <a:off x="756640" y="6092044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60" name="Framåt eller nästa 59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E2A3D064-BD50-C084-2AE1-42C49E50656C}"/>
                  </a:ext>
                </a:extLst>
              </p:cNvPr>
              <p:cNvSpPr/>
              <p:nvPr/>
            </p:nvSpPr>
            <p:spPr>
              <a:xfrm>
                <a:off x="1161665" y="6092043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61" name="Framåt eller nästa 60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062849F4-722C-2731-ED8F-653872E4E92A}"/>
                  </a:ext>
                </a:extLst>
              </p:cNvPr>
              <p:cNvSpPr/>
              <p:nvPr/>
            </p:nvSpPr>
            <p:spPr>
              <a:xfrm>
                <a:off x="566003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62" name="Framåt eller nästa 61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11F7B6BE-D879-5D12-D7DD-E52D5757DBF1}"/>
                  </a:ext>
                </a:extLst>
              </p:cNvPr>
              <p:cNvSpPr/>
              <p:nvPr/>
            </p:nvSpPr>
            <p:spPr>
              <a:xfrm>
                <a:off x="963058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63" name="Framåt eller nästa 62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3895B4FD-7919-1B34-87B3-A24517038048}"/>
                  </a:ext>
                </a:extLst>
              </p:cNvPr>
              <p:cNvSpPr/>
              <p:nvPr/>
            </p:nvSpPr>
            <p:spPr>
              <a:xfrm>
                <a:off x="1340903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B80FF3D7-121F-E4B2-2920-D6447523B96E}"/>
                </a:ext>
              </a:extLst>
            </p:cNvPr>
            <p:cNvGrpSpPr/>
            <p:nvPr/>
          </p:nvGrpSpPr>
          <p:grpSpPr>
            <a:xfrm>
              <a:off x="3196905" y="5885054"/>
              <a:ext cx="1002863" cy="479554"/>
              <a:chOff x="566003" y="5806079"/>
              <a:chExt cx="1002863" cy="479554"/>
            </a:xfrm>
          </p:grpSpPr>
          <p:sp>
            <p:nvSpPr>
              <p:cNvPr id="65" name="Framåt eller nästa 64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08D14C4F-CE5C-3BDC-6F9B-C1FCB78969CC}"/>
                  </a:ext>
                </a:extLst>
              </p:cNvPr>
              <p:cNvSpPr/>
              <p:nvPr/>
            </p:nvSpPr>
            <p:spPr>
              <a:xfrm>
                <a:off x="756640" y="6092044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66" name="Framåt eller nästa 65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AC6269BC-40E4-BB04-FC16-E2EC044F816F}"/>
                  </a:ext>
                </a:extLst>
              </p:cNvPr>
              <p:cNvSpPr/>
              <p:nvPr/>
            </p:nvSpPr>
            <p:spPr>
              <a:xfrm>
                <a:off x="1161665" y="6092043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67" name="Framåt eller nästa 66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16821CB9-1BBE-EE8C-15FE-9C0ACC7BB4F5}"/>
                  </a:ext>
                </a:extLst>
              </p:cNvPr>
              <p:cNvSpPr/>
              <p:nvPr/>
            </p:nvSpPr>
            <p:spPr>
              <a:xfrm>
                <a:off x="566003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68" name="Framåt eller nästa 67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75E00E9D-3A6C-E171-891F-C5B3F2C540B3}"/>
                  </a:ext>
                </a:extLst>
              </p:cNvPr>
              <p:cNvSpPr/>
              <p:nvPr/>
            </p:nvSpPr>
            <p:spPr>
              <a:xfrm>
                <a:off x="963058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  <p:sp>
            <p:nvSpPr>
              <p:cNvPr id="69" name="Framåt eller nästa 68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1193940D-BA5C-89E2-EE41-E000E94F4250}"/>
                  </a:ext>
                </a:extLst>
              </p:cNvPr>
              <p:cNvSpPr/>
              <p:nvPr/>
            </p:nvSpPr>
            <p:spPr>
              <a:xfrm>
                <a:off x="1340903" y="5806079"/>
                <a:ext cx="227963" cy="19358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00"/>
              </a:p>
            </p:txBody>
          </p:sp>
        </p:grpSp>
        <p:sp>
          <p:nvSpPr>
            <p:cNvPr id="70" name="Pil: nedåt 69">
              <a:extLst>
                <a:ext uri="{FF2B5EF4-FFF2-40B4-BE49-F238E27FC236}">
                  <a16:creationId xmlns:a16="http://schemas.microsoft.com/office/drawing/2014/main" id="{36BB0736-0349-117F-95ED-0515A758C185}"/>
                </a:ext>
              </a:extLst>
            </p:cNvPr>
            <p:cNvSpPr/>
            <p:nvPr/>
          </p:nvSpPr>
          <p:spPr>
            <a:xfrm>
              <a:off x="1529188" y="4420602"/>
              <a:ext cx="485602" cy="8846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1300"/>
                <a:t>Insats</a:t>
              </a:r>
            </a:p>
          </p:txBody>
        </p:sp>
        <p:sp>
          <p:nvSpPr>
            <p:cNvPr id="71" name="Pil: nedåt 70">
              <a:extLst>
                <a:ext uri="{FF2B5EF4-FFF2-40B4-BE49-F238E27FC236}">
                  <a16:creationId xmlns:a16="http://schemas.microsoft.com/office/drawing/2014/main" id="{022A0994-EEDC-52A1-EFC1-C133592C4C91}"/>
                </a:ext>
              </a:extLst>
            </p:cNvPr>
            <p:cNvSpPr/>
            <p:nvPr/>
          </p:nvSpPr>
          <p:spPr>
            <a:xfrm>
              <a:off x="4150656" y="4420602"/>
              <a:ext cx="485602" cy="8846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1300"/>
                <a:t>Insats</a:t>
              </a:r>
            </a:p>
          </p:txBody>
        </p:sp>
        <p:sp>
          <p:nvSpPr>
            <p:cNvPr id="72" name="Pil: nedåt 71">
              <a:extLst>
                <a:ext uri="{FF2B5EF4-FFF2-40B4-BE49-F238E27FC236}">
                  <a16:creationId xmlns:a16="http://schemas.microsoft.com/office/drawing/2014/main" id="{B3031387-7343-85C1-80A1-DF6AB8FC320D}"/>
                </a:ext>
              </a:extLst>
            </p:cNvPr>
            <p:cNvSpPr/>
            <p:nvPr/>
          </p:nvSpPr>
          <p:spPr>
            <a:xfrm>
              <a:off x="2302544" y="4700898"/>
              <a:ext cx="485602" cy="8846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1300"/>
                <a:t>Insats</a:t>
              </a:r>
            </a:p>
          </p:txBody>
        </p:sp>
        <p:sp>
          <p:nvSpPr>
            <p:cNvPr id="73" name="Pil: nedåt 72">
              <a:extLst>
                <a:ext uri="{FF2B5EF4-FFF2-40B4-BE49-F238E27FC236}">
                  <a16:creationId xmlns:a16="http://schemas.microsoft.com/office/drawing/2014/main" id="{39781D87-E97A-F132-5EFE-AD99E2FF6503}"/>
                </a:ext>
              </a:extLst>
            </p:cNvPr>
            <p:cNvSpPr/>
            <p:nvPr/>
          </p:nvSpPr>
          <p:spPr>
            <a:xfrm>
              <a:off x="3271581" y="4701963"/>
              <a:ext cx="485602" cy="8846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1300"/>
                <a:t>Insats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95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ubrik 24">
            <a:extLst>
              <a:ext uri="{FF2B5EF4-FFF2-40B4-BE49-F238E27FC236}">
                <a16:creationId xmlns:a16="http://schemas.microsoft.com/office/drawing/2014/main" id="{DF5FA247-7091-9F7E-D2F0-C7A672CB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63" y="582477"/>
            <a:ext cx="5872652" cy="614852"/>
          </a:xfrm>
        </p:spPr>
        <p:txBody>
          <a:bodyPr>
            <a:normAutofit fontScale="90000"/>
          </a:bodyPr>
          <a:lstStyle/>
          <a:p>
            <a:r>
              <a:rPr lang="sv-SE"/>
              <a:t>Programinsatser</a:t>
            </a:r>
          </a:p>
        </p:txBody>
      </p:sp>
      <p:sp>
        <p:nvSpPr>
          <p:cNvPr id="26" name="Platshållare för innehåll 25">
            <a:extLst>
              <a:ext uri="{FF2B5EF4-FFF2-40B4-BE49-F238E27FC236}">
                <a16:creationId xmlns:a16="http://schemas.microsoft.com/office/drawing/2014/main" id="{D96CECE3-383B-BF73-AA50-579303124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45194"/>
            <a:ext cx="5542720" cy="53281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v-SE" sz="1500" dirty="0"/>
              <a:t>Programinsatser kan t.ex. bestå av systemdemos, utlysningar, policy </a:t>
            </a:r>
            <a:r>
              <a:rPr lang="sv-SE" sz="1500" dirty="0" err="1"/>
              <a:t>labs</a:t>
            </a:r>
            <a:r>
              <a:rPr lang="sv-SE" sz="1500" dirty="0"/>
              <a:t> etc. </a:t>
            </a:r>
          </a:p>
          <a:p>
            <a:pPr>
              <a:lnSpc>
                <a:spcPct val="110000"/>
              </a:lnSpc>
            </a:pPr>
            <a:r>
              <a:rPr lang="sv-SE" sz="1500" dirty="0"/>
              <a:t>Förslag på programinsatser tas fram av programmet och ev. andra aktörer som programmet vill involvera. </a:t>
            </a:r>
          </a:p>
          <a:p>
            <a:pPr lvl="1">
              <a:lnSpc>
                <a:spcPct val="110000"/>
              </a:lnSpc>
            </a:pPr>
            <a:r>
              <a:rPr lang="sv-SE" sz="1500" dirty="0"/>
              <a:t>Programkontoret ansvarar för strukturer, processer och koordinering av framtagandet av insatsförslag.</a:t>
            </a:r>
          </a:p>
          <a:p>
            <a:pPr>
              <a:lnSpc>
                <a:spcPct val="110000"/>
              </a:lnSpc>
            </a:pPr>
            <a:r>
              <a:rPr lang="sv-SE" sz="1500" dirty="0"/>
              <a:t>Programkontoret föreslår insatser till myndigheterna och ansvarar för dialog rörande detta. </a:t>
            </a:r>
          </a:p>
          <a:p>
            <a:pPr>
              <a:lnSpc>
                <a:spcPct val="110000"/>
              </a:lnSpc>
            </a:pPr>
            <a:r>
              <a:rPr lang="sv-SE" sz="1500" dirty="0"/>
              <a:t>Myndigheterna beslutar om insatser, finansiering och handlägger projektaktiviteter.</a:t>
            </a:r>
          </a:p>
          <a:p>
            <a:pPr>
              <a:lnSpc>
                <a:spcPct val="110000"/>
              </a:lnSpc>
            </a:pPr>
            <a:r>
              <a:rPr lang="sv-SE" sz="1500" dirty="0"/>
              <a:t>Det är sannolikt att gruppen av aktörer som är relevanta för missionen/ ingår i programmet är större än gruppen av aktörer som ingår i programkontoret. </a:t>
            </a:r>
          </a:p>
          <a:p>
            <a:pPr lvl="1">
              <a:lnSpc>
                <a:spcPct val="110000"/>
              </a:lnSpc>
            </a:pPr>
            <a:r>
              <a:rPr lang="sv-SE" sz="1500" dirty="0"/>
              <a:t>Det är viktigt att det finns strukturer och processer som säkerställer att </a:t>
            </a:r>
            <a:r>
              <a:rPr lang="sv-SE" sz="1500" b="1" dirty="0"/>
              <a:t>alla</a:t>
            </a:r>
            <a:r>
              <a:rPr lang="sv-SE" sz="1500" dirty="0"/>
              <a:t> </a:t>
            </a:r>
            <a:r>
              <a:rPr lang="sv-SE" sz="1500" b="1" dirty="0"/>
              <a:t>relevanta aktörer utövar makt och inflytande över programmets inriktning och utformning, inklusive insatserna.</a:t>
            </a:r>
          </a:p>
          <a:p>
            <a:pPr>
              <a:lnSpc>
                <a:spcPct val="110000"/>
              </a:lnSpc>
            </a:pPr>
            <a:endParaRPr lang="sv-SE" sz="1500" dirty="0"/>
          </a:p>
          <a:p>
            <a:pPr>
              <a:lnSpc>
                <a:spcPct val="110000"/>
              </a:lnSpc>
            </a:pPr>
            <a:endParaRPr lang="sv-SE" sz="1500" dirty="0"/>
          </a:p>
          <a:p>
            <a:pPr>
              <a:lnSpc>
                <a:spcPct val="110000"/>
              </a:lnSpc>
            </a:pPr>
            <a:endParaRPr lang="sv-SE" sz="1500" dirty="0"/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81E796D6-3404-CF3C-BB9F-2045CB6CC695}"/>
              </a:ext>
            </a:extLst>
          </p:cNvPr>
          <p:cNvGrpSpPr>
            <a:grpSpLocks noChangeAspect="1"/>
          </p:cNvGrpSpPr>
          <p:nvPr/>
        </p:nvGrpSpPr>
        <p:grpSpPr>
          <a:xfrm>
            <a:off x="2499576" y="1090277"/>
            <a:ext cx="2383453" cy="2664000"/>
            <a:chOff x="1463338" y="580806"/>
            <a:chExt cx="3450866" cy="3857048"/>
          </a:xfrm>
        </p:grpSpPr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0017857D-32F5-08F8-FE35-2251212177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3338" y="1057224"/>
              <a:ext cx="3450866" cy="336141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b="1">
                  <a:solidFill>
                    <a:schemeClr val="tx1"/>
                  </a:solidFill>
                </a:rPr>
                <a:t>Program</a:t>
              </a:r>
            </a:p>
            <a:p>
              <a:pPr algn="ctr"/>
              <a:endParaRPr lang="sv-SE" sz="1200">
                <a:solidFill>
                  <a:schemeClr val="tx1"/>
                </a:solidFill>
              </a:endParaRPr>
            </a:p>
            <a:p>
              <a:pPr algn="ctr"/>
              <a:endParaRPr lang="sv-SE" sz="1200">
                <a:solidFill>
                  <a:schemeClr val="tx1"/>
                </a:solidFill>
              </a:endParaRPr>
            </a:p>
            <a:p>
              <a:pPr algn="ctr"/>
              <a:endParaRPr lang="sv-SE" sz="1200">
                <a:solidFill>
                  <a:schemeClr val="tx1"/>
                </a:solidFill>
              </a:endParaRPr>
            </a:p>
          </p:txBody>
        </p:sp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2DC860BB-0C56-FDF4-5DBA-753854BA0BE3}"/>
                </a:ext>
              </a:extLst>
            </p:cNvPr>
            <p:cNvSpPr/>
            <p:nvPr/>
          </p:nvSpPr>
          <p:spPr>
            <a:xfrm>
              <a:off x="2267745" y="2695193"/>
              <a:ext cx="1851329" cy="174266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b="1">
                  <a:solidFill>
                    <a:schemeClr val="tx1"/>
                  </a:solidFill>
                </a:rPr>
                <a:t>Program-kontor</a:t>
              </a:r>
            </a:p>
          </p:txBody>
        </p:sp>
        <p:sp>
          <p:nvSpPr>
            <p:cNvPr id="35" name="Rektangel: ett klippt hörn 34">
              <a:extLst>
                <a:ext uri="{FF2B5EF4-FFF2-40B4-BE49-F238E27FC236}">
                  <a16:creationId xmlns:a16="http://schemas.microsoft.com/office/drawing/2014/main" id="{794DBBD9-D136-A71E-971B-64B8E7BAE3F4}"/>
                </a:ext>
              </a:extLst>
            </p:cNvPr>
            <p:cNvSpPr/>
            <p:nvPr/>
          </p:nvSpPr>
          <p:spPr>
            <a:xfrm flipH="1">
              <a:off x="1615738" y="580806"/>
              <a:ext cx="3146065" cy="724895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>
                  <a:solidFill>
                    <a:schemeClr val="tx1"/>
                  </a:solidFill>
                </a:rPr>
                <a:t>Mission</a:t>
              </a:r>
            </a:p>
          </p:txBody>
        </p:sp>
      </p:grp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73AEABA0-AB21-7DE1-B155-CE12061D26DB}"/>
              </a:ext>
            </a:extLst>
          </p:cNvPr>
          <p:cNvGrpSpPr/>
          <p:nvPr/>
        </p:nvGrpSpPr>
        <p:grpSpPr>
          <a:xfrm>
            <a:off x="1562897" y="5214865"/>
            <a:ext cx="828230" cy="373167"/>
            <a:chOff x="566003" y="5806079"/>
            <a:chExt cx="1002863" cy="479554"/>
          </a:xfrm>
        </p:grpSpPr>
        <p:sp>
          <p:nvSpPr>
            <p:cNvPr id="136" name="Framåt eller nästa 135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F162489-FD68-17CA-DC49-0FF2B9A904D6}"/>
                </a:ext>
              </a:extLst>
            </p:cNvPr>
            <p:cNvSpPr/>
            <p:nvPr/>
          </p:nvSpPr>
          <p:spPr>
            <a:xfrm>
              <a:off x="756640" y="6092044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37" name="Framåt eller nästa 13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3A40B26-BE58-D5E7-DFB2-A3764F5A6D48}"/>
                </a:ext>
              </a:extLst>
            </p:cNvPr>
            <p:cNvSpPr/>
            <p:nvPr/>
          </p:nvSpPr>
          <p:spPr>
            <a:xfrm>
              <a:off x="1161665" y="6092043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38" name="Framåt eller nästa 1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8674CAF-8B89-69E9-2F24-260608441B05}"/>
                </a:ext>
              </a:extLst>
            </p:cNvPr>
            <p:cNvSpPr/>
            <p:nvPr/>
          </p:nvSpPr>
          <p:spPr>
            <a:xfrm>
              <a:off x="5660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39" name="Framåt eller nästa 13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DDB7BD25-E3B6-67A9-088F-A177B7674268}"/>
                </a:ext>
              </a:extLst>
            </p:cNvPr>
            <p:cNvSpPr/>
            <p:nvPr/>
          </p:nvSpPr>
          <p:spPr>
            <a:xfrm>
              <a:off x="963058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40" name="Framåt eller nästa 13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D4210C52-E9D8-2FC4-6593-0F2E78B7A47F}"/>
                </a:ext>
              </a:extLst>
            </p:cNvPr>
            <p:cNvSpPr/>
            <p:nvPr/>
          </p:nvSpPr>
          <p:spPr>
            <a:xfrm>
              <a:off x="13409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</p:grpSp>
      <p:grpSp>
        <p:nvGrpSpPr>
          <p:cNvPr id="114" name="Grupp 113">
            <a:extLst>
              <a:ext uri="{FF2B5EF4-FFF2-40B4-BE49-F238E27FC236}">
                <a16:creationId xmlns:a16="http://schemas.microsoft.com/office/drawing/2014/main" id="{1720FF2E-3CF5-9765-DFF3-DB4B6898799F}"/>
              </a:ext>
            </a:extLst>
          </p:cNvPr>
          <p:cNvGrpSpPr/>
          <p:nvPr/>
        </p:nvGrpSpPr>
        <p:grpSpPr>
          <a:xfrm>
            <a:off x="4723533" y="5251724"/>
            <a:ext cx="828230" cy="373167"/>
            <a:chOff x="566003" y="5806079"/>
            <a:chExt cx="1002863" cy="479554"/>
          </a:xfrm>
        </p:grpSpPr>
        <p:sp>
          <p:nvSpPr>
            <p:cNvPr id="131" name="Framåt eller nästa 13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CD97971F-0323-28E7-3A1E-9EC6EE2D6799}"/>
                </a:ext>
              </a:extLst>
            </p:cNvPr>
            <p:cNvSpPr/>
            <p:nvPr/>
          </p:nvSpPr>
          <p:spPr>
            <a:xfrm>
              <a:off x="756640" y="6092044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32" name="Framåt eller nästa 13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3BFD082-421F-D21D-50E6-8C5B068E4AA5}"/>
                </a:ext>
              </a:extLst>
            </p:cNvPr>
            <p:cNvSpPr/>
            <p:nvPr/>
          </p:nvSpPr>
          <p:spPr>
            <a:xfrm>
              <a:off x="1161665" y="6092043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33" name="Framåt eller nästa 13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04A306E-B620-9797-D2D1-6B8BF480BC1A}"/>
                </a:ext>
              </a:extLst>
            </p:cNvPr>
            <p:cNvSpPr/>
            <p:nvPr/>
          </p:nvSpPr>
          <p:spPr>
            <a:xfrm>
              <a:off x="5660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34" name="Framåt eller nästa 13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721B9D5-7ADB-E10B-0717-02FC6FB8F875}"/>
                </a:ext>
              </a:extLst>
            </p:cNvPr>
            <p:cNvSpPr/>
            <p:nvPr/>
          </p:nvSpPr>
          <p:spPr>
            <a:xfrm>
              <a:off x="963058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35" name="Framåt eller nästa 13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89F71E87-5FAD-8D20-9774-3CC768892667}"/>
                </a:ext>
              </a:extLst>
            </p:cNvPr>
            <p:cNvSpPr/>
            <p:nvPr/>
          </p:nvSpPr>
          <p:spPr>
            <a:xfrm>
              <a:off x="13409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</p:grp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B5DBA24C-C5D3-9373-0A19-4897C9CDBED6}"/>
              </a:ext>
            </a:extLst>
          </p:cNvPr>
          <p:cNvGrpSpPr/>
          <p:nvPr/>
        </p:nvGrpSpPr>
        <p:grpSpPr>
          <a:xfrm>
            <a:off x="2573715" y="5531710"/>
            <a:ext cx="828230" cy="373167"/>
            <a:chOff x="566003" y="5806079"/>
            <a:chExt cx="1002863" cy="479554"/>
          </a:xfrm>
        </p:grpSpPr>
        <p:sp>
          <p:nvSpPr>
            <p:cNvPr id="126" name="Framåt eller nästa 125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CE6932A0-BF7E-7E35-24C4-F3CBACF0634F}"/>
                </a:ext>
              </a:extLst>
            </p:cNvPr>
            <p:cNvSpPr/>
            <p:nvPr/>
          </p:nvSpPr>
          <p:spPr>
            <a:xfrm>
              <a:off x="756640" y="6092044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27" name="Framåt eller nästa 12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14FECAE-C42B-37A4-09A3-269A0E5FCF3D}"/>
                </a:ext>
              </a:extLst>
            </p:cNvPr>
            <p:cNvSpPr/>
            <p:nvPr/>
          </p:nvSpPr>
          <p:spPr>
            <a:xfrm>
              <a:off x="1161665" y="6092043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28" name="Framåt eller nästa 12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78B0C1B3-B4DA-7D31-467A-34FA0A476D01}"/>
                </a:ext>
              </a:extLst>
            </p:cNvPr>
            <p:cNvSpPr/>
            <p:nvPr/>
          </p:nvSpPr>
          <p:spPr>
            <a:xfrm>
              <a:off x="5660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29" name="Framåt eller nästa 12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86F67636-5007-3C53-2189-8F287429FB30}"/>
                </a:ext>
              </a:extLst>
            </p:cNvPr>
            <p:cNvSpPr/>
            <p:nvPr/>
          </p:nvSpPr>
          <p:spPr>
            <a:xfrm>
              <a:off x="963058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30" name="Framåt eller nästa 12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CFFCCD7-4EBC-DEC8-E5D4-03BE6A844D39}"/>
                </a:ext>
              </a:extLst>
            </p:cNvPr>
            <p:cNvSpPr/>
            <p:nvPr/>
          </p:nvSpPr>
          <p:spPr>
            <a:xfrm>
              <a:off x="13409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AB29A6E2-61C2-3346-6F57-3121268A4456}"/>
              </a:ext>
            </a:extLst>
          </p:cNvPr>
          <p:cNvGrpSpPr/>
          <p:nvPr/>
        </p:nvGrpSpPr>
        <p:grpSpPr>
          <a:xfrm>
            <a:off x="3665488" y="5523648"/>
            <a:ext cx="828230" cy="373167"/>
            <a:chOff x="566003" y="5806079"/>
            <a:chExt cx="1002863" cy="479554"/>
          </a:xfrm>
        </p:grpSpPr>
        <p:sp>
          <p:nvSpPr>
            <p:cNvPr id="121" name="Framåt eller nästa 12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793E58A4-1519-F52D-8D26-2375A84709F4}"/>
                </a:ext>
              </a:extLst>
            </p:cNvPr>
            <p:cNvSpPr/>
            <p:nvPr/>
          </p:nvSpPr>
          <p:spPr>
            <a:xfrm>
              <a:off x="756640" y="6092044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22" name="Framåt eller nästa 12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B276B981-C9C1-A58C-1492-BAF56C886FBD}"/>
                </a:ext>
              </a:extLst>
            </p:cNvPr>
            <p:cNvSpPr/>
            <p:nvPr/>
          </p:nvSpPr>
          <p:spPr>
            <a:xfrm>
              <a:off x="1161665" y="6092043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23" name="Framåt eller nästa 12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7E76B39-788B-F8FE-5CCA-BAB2CF19ACFC}"/>
                </a:ext>
              </a:extLst>
            </p:cNvPr>
            <p:cNvSpPr/>
            <p:nvPr/>
          </p:nvSpPr>
          <p:spPr>
            <a:xfrm>
              <a:off x="5660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24" name="Framåt eller nästa 1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FEA013A-D245-4E9C-131E-54941EAB5A3A}"/>
                </a:ext>
              </a:extLst>
            </p:cNvPr>
            <p:cNvSpPr/>
            <p:nvPr/>
          </p:nvSpPr>
          <p:spPr>
            <a:xfrm>
              <a:off x="963058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  <p:sp>
          <p:nvSpPr>
            <p:cNvPr id="125" name="Framåt eller nästa 12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B1694D4-F3FB-919C-0060-D48E887685C6}"/>
                </a:ext>
              </a:extLst>
            </p:cNvPr>
            <p:cNvSpPr/>
            <p:nvPr/>
          </p:nvSpPr>
          <p:spPr>
            <a:xfrm>
              <a:off x="1340903" y="5806079"/>
              <a:ext cx="227963" cy="19358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00"/>
            </a:p>
          </p:txBody>
        </p:sp>
      </p:grpSp>
      <p:sp>
        <p:nvSpPr>
          <p:cNvPr id="117" name="Pil: nedåt 116">
            <a:extLst>
              <a:ext uri="{FF2B5EF4-FFF2-40B4-BE49-F238E27FC236}">
                <a16:creationId xmlns:a16="http://schemas.microsoft.com/office/drawing/2014/main" id="{FE2C99CE-A74A-D5DC-6754-3C224DAF01BE}"/>
              </a:ext>
            </a:extLst>
          </p:cNvPr>
          <p:cNvSpPr/>
          <p:nvPr/>
        </p:nvSpPr>
        <p:spPr>
          <a:xfrm>
            <a:off x="1764168" y="3467816"/>
            <a:ext cx="777474" cy="1454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300" b="1">
                <a:solidFill>
                  <a:schemeClr val="bg1"/>
                </a:solidFill>
              </a:rPr>
              <a:t>Systemdemo</a:t>
            </a:r>
          </a:p>
        </p:txBody>
      </p:sp>
      <p:sp>
        <p:nvSpPr>
          <p:cNvPr id="118" name="Pil: nedåt 117">
            <a:extLst>
              <a:ext uri="{FF2B5EF4-FFF2-40B4-BE49-F238E27FC236}">
                <a16:creationId xmlns:a16="http://schemas.microsoft.com/office/drawing/2014/main" id="{A45FB67B-9DA0-4710-60FC-3B2C1100498B}"/>
              </a:ext>
            </a:extLst>
          </p:cNvPr>
          <p:cNvSpPr/>
          <p:nvPr/>
        </p:nvSpPr>
        <p:spPr>
          <a:xfrm>
            <a:off x="4613132" y="3514294"/>
            <a:ext cx="777474" cy="1454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300" b="1">
                <a:solidFill>
                  <a:schemeClr val="bg1"/>
                </a:solidFill>
              </a:rPr>
              <a:t>Annat</a:t>
            </a:r>
          </a:p>
        </p:txBody>
      </p:sp>
      <p:sp>
        <p:nvSpPr>
          <p:cNvPr id="119" name="Pil: nedåt 118">
            <a:extLst>
              <a:ext uri="{FF2B5EF4-FFF2-40B4-BE49-F238E27FC236}">
                <a16:creationId xmlns:a16="http://schemas.microsoft.com/office/drawing/2014/main" id="{D57F2B32-0228-725E-298C-9FDC40707F51}"/>
              </a:ext>
            </a:extLst>
          </p:cNvPr>
          <p:cNvSpPr/>
          <p:nvPr/>
        </p:nvSpPr>
        <p:spPr>
          <a:xfrm>
            <a:off x="2661317" y="3891897"/>
            <a:ext cx="777474" cy="1454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300" b="1">
                <a:solidFill>
                  <a:schemeClr val="bg1"/>
                </a:solidFill>
              </a:rPr>
              <a:t>Utlysning</a:t>
            </a:r>
          </a:p>
        </p:txBody>
      </p:sp>
      <p:sp>
        <p:nvSpPr>
          <p:cNvPr id="120" name="Pil: nedåt 119">
            <a:extLst>
              <a:ext uri="{FF2B5EF4-FFF2-40B4-BE49-F238E27FC236}">
                <a16:creationId xmlns:a16="http://schemas.microsoft.com/office/drawing/2014/main" id="{AECE269A-9D55-3427-A329-4E21934BBFAA}"/>
              </a:ext>
            </a:extLst>
          </p:cNvPr>
          <p:cNvSpPr/>
          <p:nvPr/>
        </p:nvSpPr>
        <p:spPr>
          <a:xfrm>
            <a:off x="3678975" y="3891898"/>
            <a:ext cx="777474" cy="1454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300" b="1">
                <a:solidFill>
                  <a:schemeClr val="bg1"/>
                </a:solidFill>
              </a:rPr>
              <a:t>Policy </a:t>
            </a:r>
            <a:r>
              <a:rPr lang="sv-SE" sz="1300" b="1" err="1">
                <a:solidFill>
                  <a:schemeClr val="bg1"/>
                </a:solidFill>
              </a:rPr>
              <a:t>lab</a:t>
            </a:r>
            <a:endParaRPr lang="sv-SE" sz="1300" b="1">
              <a:solidFill>
                <a:schemeClr val="bg1"/>
              </a:solidFill>
            </a:endParaRPr>
          </a:p>
        </p:txBody>
      </p:sp>
      <p:sp>
        <p:nvSpPr>
          <p:cNvPr id="142" name="Rektangel: rundade hörn 141">
            <a:extLst>
              <a:ext uri="{FF2B5EF4-FFF2-40B4-BE49-F238E27FC236}">
                <a16:creationId xmlns:a16="http://schemas.microsoft.com/office/drawing/2014/main" id="{50DD3AEE-985A-5DEC-F7FE-63862510ED28}"/>
              </a:ext>
            </a:extLst>
          </p:cNvPr>
          <p:cNvSpPr/>
          <p:nvPr/>
        </p:nvSpPr>
        <p:spPr>
          <a:xfrm>
            <a:off x="232090" y="2058787"/>
            <a:ext cx="1564908" cy="89437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tx1"/>
                </a:solidFill>
              </a:rPr>
              <a:t>Energi-myndigheten, Formas och Vinnova</a:t>
            </a:r>
          </a:p>
        </p:txBody>
      </p:sp>
      <p:sp>
        <p:nvSpPr>
          <p:cNvPr id="143" name="Båge 142">
            <a:extLst>
              <a:ext uri="{FF2B5EF4-FFF2-40B4-BE49-F238E27FC236}">
                <a16:creationId xmlns:a16="http://schemas.microsoft.com/office/drawing/2014/main" id="{0C24B08E-841B-2F87-882F-FEA049E9C86E}"/>
              </a:ext>
            </a:extLst>
          </p:cNvPr>
          <p:cNvSpPr/>
          <p:nvPr/>
        </p:nvSpPr>
        <p:spPr>
          <a:xfrm rot="12970426" flipV="1">
            <a:off x="323999" y="2403239"/>
            <a:ext cx="4800600" cy="2162146"/>
          </a:xfrm>
          <a:prstGeom prst="arc">
            <a:avLst>
              <a:gd name="adj1" fmla="val 16494437"/>
              <a:gd name="adj2" fmla="val 21340791"/>
            </a:avLst>
          </a:prstGeom>
          <a:ln w="38100">
            <a:solidFill>
              <a:srgbClr val="3D9E8A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Platshållare för innehåll 2">
            <a:extLst>
              <a:ext uri="{FF2B5EF4-FFF2-40B4-BE49-F238E27FC236}">
                <a16:creationId xmlns:a16="http://schemas.microsoft.com/office/drawing/2014/main" id="{9D344B34-C1B1-377E-1618-FD86A53A76E5}"/>
              </a:ext>
            </a:extLst>
          </p:cNvPr>
          <p:cNvSpPr txBox="1">
            <a:spLocks/>
          </p:cNvSpPr>
          <p:nvPr/>
        </p:nvSpPr>
        <p:spPr>
          <a:xfrm>
            <a:off x="1436958" y="1459564"/>
            <a:ext cx="931628" cy="52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/>
              <a:t>Dialog</a:t>
            </a:r>
          </a:p>
        </p:txBody>
      </p:sp>
      <p:sp>
        <p:nvSpPr>
          <p:cNvPr id="147" name="Båge 146">
            <a:extLst>
              <a:ext uri="{FF2B5EF4-FFF2-40B4-BE49-F238E27FC236}">
                <a16:creationId xmlns:a16="http://schemas.microsoft.com/office/drawing/2014/main" id="{B120DD36-5840-C691-AB55-387A23715103}"/>
              </a:ext>
            </a:extLst>
          </p:cNvPr>
          <p:cNvSpPr/>
          <p:nvPr/>
        </p:nvSpPr>
        <p:spPr>
          <a:xfrm rot="11868314">
            <a:off x="662390" y="1578033"/>
            <a:ext cx="3530996" cy="3715854"/>
          </a:xfrm>
          <a:prstGeom prst="arc">
            <a:avLst>
              <a:gd name="adj1" fmla="val 16776966"/>
              <a:gd name="adj2" fmla="val 21340791"/>
            </a:avLst>
          </a:prstGeom>
          <a:ln w="38100">
            <a:solidFill>
              <a:srgbClr val="2DA5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8" name="Platshållare för innehåll 2">
            <a:extLst>
              <a:ext uri="{FF2B5EF4-FFF2-40B4-BE49-F238E27FC236}">
                <a16:creationId xmlns:a16="http://schemas.microsoft.com/office/drawing/2014/main" id="{818E34DD-E055-9CD4-A94B-8607761E5B4A}"/>
              </a:ext>
            </a:extLst>
          </p:cNvPr>
          <p:cNvSpPr txBox="1">
            <a:spLocks/>
          </p:cNvSpPr>
          <p:nvPr/>
        </p:nvSpPr>
        <p:spPr>
          <a:xfrm>
            <a:off x="779462" y="3850100"/>
            <a:ext cx="931628" cy="52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/>
              <a:t>Beslut</a:t>
            </a:r>
          </a:p>
        </p:txBody>
      </p:sp>
      <p:sp>
        <p:nvSpPr>
          <p:cNvPr id="150" name="Båge 149">
            <a:extLst>
              <a:ext uri="{FF2B5EF4-FFF2-40B4-BE49-F238E27FC236}">
                <a16:creationId xmlns:a16="http://schemas.microsoft.com/office/drawing/2014/main" id="{82E0EB68-4285-D22F-1A18-A87C4BEF92EA}"/>
              </a:ext>
            </a:extLst>
          </p:cNvPr>
          <p:cNvSpPr/>
          <p:nvPr/>
        </p:nvSpPr>
        <p:spPr>
          <a:xfrm rot="11716780">
            <a:off x="798750" y="2542796"/>
            <a:ext cx="2619147" cy="1434695"/>
          </a:xfrm>
          <a:prstGeom prst="arc">
            <a:avLst>
              <a:gd name="adj1" fmla="val 16532857"/>
              <a:gd name="adj2" fmla="val 21340791"/>
            </a:avLst>
          </a:prstGeom>
          <a:ln w="38100">
            <a:solidFill>
              <a:srgbClr val="2DA5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1" name="textruta 150">
            <a:extLst>
              <a:ext uri="{FF2B5EF4-FFF2-40B4-BE49-F238E27FC236}">
                <a16:creationId xmlns:a16="http://schemas.microsoft.com/office/drawing/2014/main" id="{4D40372D-8DAE-CE6C-C6E5-B3FDFE71ED0F}"/>
              </a:ext>
            </a:extLst>
          </p:cNvPr>
          <p:cNvSpPr txBox="1"/>
          <p:nvPr/>
        </p:nvSpPr>
        <p:spPr>
          <a:xfrm>
            <a:off x="3034647" y="604165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/>
              <a:t>Aktiviteter</a:t>
            </a:r>
          </a:p>
        </p:txBody>
      </p:sp>
    </p:spTree>
    <p:extLst>
      <p:ext uri="{BB962C8B-B14F-4D97-AF65-F5344CB8AC3E}">
        <p14:creationId xmlns:p14="http://schemas.microsoft.com/office/powerpoint/2010/main" val="18484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/>
      <p:bldP spid="147" grpId="0" animBg="1"/>
      <p:bldP spid="148" grpId="0"/>
      <p:bldP spid="15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Impact Innovation">
      <a:dk1>
        <a:srgbClr val="000000"/>
      </a:dk1>
      <a:lt1>
        <a:srgbClr val="FFFFFF"/>
      </a:lt1>
      <a:dk2>
        <a:srgbClr val="1A3B36"/>
      </a:dk2>
      <a:lt2>
        <a:srgbClr val="E0F3EF"/>
      </a:lt2>
      <a:accent1>
        <a:srgbClr val="62C2AE"/>
      </a:accent1>
      <a:accent2>
        <a:srgbClr val="34756C"/>
      </a:accent2>
      <a:accent3>
        <a:srgbClr val="5D19FF"/>
      </a:accent3>
      <a:accent4>
        <a:srgbClr val="C33689"/>
      </a:accent4>
      <a:accent5>
        <a:srgbClr val="891F78"/>
      </a:accent5>
      <a:accent6>
        <a:srgbClr val="F9CAE4"/>
      </a:accent6>
      <a:hlink>
        <a:srgbClr val="000000"/>
      </a:hlink>
      <a:folHlink>
        <a:srgbClr val="000000"/>
      </a:folHlink>
    </a:clrScheme>
    <a:fontScheme name="Impact Innovation">
      <a:majorFont>
        <a:latin typeface="Jos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F7829BB-0D6D-C948-9147-E9754DFA7569}" vid="{B55B503F-FF1F-9940-AC1F-08F4DF4FEB39}"/>
    </a:ext>
  </a:extLst>
</a:theme>
</file>

<file path=ppt/theme/theme2.xml><?xml version="1.0" encoding="utf-8"?>
<a:theme xmlns:a="http://schemas.openxmlformats.org/drawingml/2006/main" name="1_Office-tema">
  <a:themeElements>
    <a:clrScheme name="Impact Innovation">
      <a:dk1>
        <a:srgbClr val="000000"/>
      </a:dk1>
      <a:lt1>
        <a:srgbClr val="FFFFFF"/>
      </a:lt1>
      <a:dk2>
        <a:srgbClr val="1A3B36"/>
      </a:dk2>
      <a:lt2>
        <a:srgbClr val="E0F3EF"/>
      </a:lt2>
      <a:accent1>
        <a:srgbClr val="62C2AE"/>
      </a:accent1>
      <a:accent2>
        <a:srgbClr val="34756C"/>
      </a:accent2>
      <a:accent3>
        <a:srgbClr val="5D19FF"/>
      </a:accent3>
      <a:accent4>
        <a:srgbClr val="C33689"/>
      </a:accent4>
      <a:accent5>
        <a:srgbClr val="891F78"/>
      </a:accent5>
      <a:accent6>
        <a:srgbClr val="F9CAE4"/>
      </a:accent6>
      <a:hlink>
        <a:srgbClr val="000000"/>
      </a:hlink>
      <a:folHlink>
        <a:srgbClr val="000000"/>
      </a:folHlink>
    </a:clrScheme>
    <a:fontScheme name="Impact Innovation">
      <a:majorFont>
        <a:latin typeface="Jos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F7829BB-0D6D-C948-9147-E9754DFA7569}" vid="{B55B503F-FF1F-9940-AC1F-08F4DF4FEB3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58D7066-6F35-41C7-9F33-B7E0577433FA}">
  <we:reference id="5dfe852d-2c42-4b3a-a2a0-df25e73584cf" version="4.7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0dc685-853e-4b83-8b86-ce99b5782ace" xsi:nil="true"/>
    <lcf76f155ced4ddcb4097134ff3c332f xmlns="72025241-8170-46bc-af60-c130ad6a1d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212A2331DDD4DB7AB10D040D802B7" ma:contentTypeVersion="13" ma:contentTypeDescription="Create a new document." ma:contentTypeScope="" ma:versionID="76c624530fdf9002d5f0ec5c9d5edc82">
  <xsd:schema xmlns:xsd="http://www.w3.org/2001/XMLSchema" xmlns:xs="http://www.w3.org/2001/XMLSchema" xmlns:p="http://schemas.microsoft.com/office/2006/metadata/properties" xmlns:ns2="72025241-8170-46bc-af60-c130ad6a1d74" xmlns:ns3="1d0dc685-853e-4b83-8b86-ce99b5782ace" targetNamespace="http://schemas.microsoft.com/office/2006/metadata/properties" ma:root="true" ma:fieldsID="29f512af4e26a2de2f3fa69bcb1c74af" ns2:_="" ns3:_="">
    <xsd:import namespace="72025241-8170-46bc-af60-c130ad6a1d74"/>
    <xsd:import namespace="1d0dc685-853e-4b83-8b86-ce99b5782a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25241-8170-46bc-af60-c130ad6a1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d68d59-1c67-44cd-8d14-c05e37d42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dc685-853e-4b83-8b86-ce99b5782a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81f8842-0131-4ac0-b3ee-04bc828930d2}" ma:internalName="TaxCatchAll" ma:showField="CatchAllData" ma:web="1d0dc685-853e-4b83-8b86-ce99b5782a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44208-254F-4A54-94F9-6852BFFFB442}">
  <ds:schemaRefs>
    <ds:schemaRef ds:uri="http://purl.org/dc/elements/1.1/"/>
    <ds:schemaRef ds:uri="http://schemas.microsoft.com/office/infopath/2007/PartnerControls"/>
    <ds:schemaRef ds:uri="1d0dc685-853e-4b83-8b86-ce99b5782ace"/>
    <ds:schemaRef ds:uri="http://purl.org/dc/terms/"/>
    <ds:schemaRef ds:uri="http://purl.org/dc/dcmitype/"/>
    <ds:schemaRef ds:uri="72025241-8170-46bc-af60-c130ad6a1d74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898B4A-57D9-4263-A3DC-8FE7293CB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6C9450-33F0-43AC-88AE-875E07E431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25241-8170-46bc-af60-c130ad6a1d74"/>
    <ds:schemaRef ds:uri="1d0dc685-853e-4b83-8b86-ce99b5782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</TotalTime>
  <Words>873</Words>
  <Application>Microsoft Office PowerPoint</Application>
  <PresentationFormat>Bredbild</PresentationFormat>
  <Paragraphs>119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Open Sans</vt:lpstr>
      <vt:lpstr>Jost Medium</vt:lpstr>
      <vt:lpstr>Arial</vt:lpstr>
      <vt:lpstr>Office-tema</vt:lpstr>
      <vt:lpstr>1_Office-tema</vt:lpstr>
      <vt:lpstr>Impact Innovation</vt:lpstr>
      <vt:lpstr>PowerPoint-presentation</vt:lpstr>
      <vt:lpstr>Hur ska det  fungera praktiskt?</vt:lpstr>
      <vt:lpstr>Organisation</vt:lpstr>
      <vt:lpstr>Exempel på hur program kan organiseras</vt:lpstr>
      <vt:lpstr>Finansiering</vt:lpstr>
      <vt:lpstr>Programinsatser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Exempel på titelsida</dc:title>
  <dc:creator>Malin Averstad Ryd</dc:creator>
  <cp:lastModifiedBy>Johanna Dahlin</cp:lastModifiedBy>
  <cp:revision>2</cp:revision>
  <cp:lastPrinted>2023-03-15T10:10:37Z</cp:lastPrinted>
  <dcterms:created xsi:type="dcterms:W3CDTF">2023-02-17T09:11:48Z</dcterms:created>
  <dcterms:modified xsi:type="dcterms:W3CDTF">2023-06-26T06:51:24Z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0x0101001CA212A2331DDD4DB7AB10D040D802B7</vt:lpwstr>
  </property>
  <property fmtid="{D5CDD505-2E9C-101B-9397-08002B2CF9AE}" pid="3" name="MediaServiceImageTags">
    <vt:lpwstr/>
  </property>
</Properties>
</file>